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3" r:id="rId2"/>
    <p:sldId id="264" r:id="rId3"/>
    <p:sldId id="258" r:id="rId4"/>
    <p:sldId id="257" r:id="rId5"/>
    <p:sldId id="259" r:id="rId6"/>
    <p:sldId id="260"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5" d="100"/>
          <a:sy n="145" d="100"/>
        </p:scale>
        <p:origin x="-104" y="-2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SUNY:Users:fysun:Desktop:metabolic%20labeling.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LG-SUNY:Users:fysun:Desktop:gradient_9-5_2013%20after:d14%20repro8%20polysome%20profiling_7-2014:polysome%20profiling%20with%20qRET-PCR_7-201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LG-SUNY:Users:fysun:Desktop:gradient_9-5_2013%20after:d14%20repro8%20polysome%20profiling_7-2014:polysome%20profiling%20with%20qRET-PCR_7-2014.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LG-SUNY:Users:fysun:Desktop:gradient_9-5_2013%20after:d14%20repro8%20polysome%20profiling_7-2014:polysome%20profiling%20with%20qRET-PCR_7-20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Sheet1!$A$368</c:f>
              <c:strCache>
                <c:ptCount val="1"/>
                <c:pt idx="0">
                  <c:v>HET</c:v>
                </c:pt>
              </c:strCache>
            </c:strRef>
          </c:tx>
          <c:cat>
            <c:numRef>
              <c:f>Sheet1!$B$367:$E$367</c:f>
              <c:numCache>
                <c:formatCode>General</c:formatCode>
                <c:ptCount val="4"/>
                <c:pt idx="0">
                  <c:v>0.5</c:v>
                </c:pt>
                <c:pt idx="1">
                  <c:v>1.0</c:v>
                </c:pt>
                <c:pt idx="2">
                  <c:v>1.5</c:v>
                </c:pt>
                <c:pt idx="3">
                  <c:v>2.0</c:v>
                </c:pt>
              </c:numCache>
            </c:numRef>
          </c:cat>
          <c:val>
            <c:numRef>
              <c:f>Sheet1!$B$368:$E$368</c:f>
              <c:numCache>
                <c:formatCode>General</c:formatCode>
                <c:ptCount val="4"/>
                <c:pt idx="0">
                  <c:v>2.07</c:v>
                </c:pt>
                <c:pt idx="1">
                  <c:v>2.63</c:v>
                </c:pt>
                <c:pt idx="2">
                  <c:v>3.11</c:v>
                </c:pt>
                <c:pt idx="3">
                  <c:v>4.03</c:v>
                </c:pt>
              </c:numCache>
            </c:numRef>
          </c:val>
          <c:smooth val="0"/>
        </c:ser>
        <c:ser>
          <c:idx val="1"/>
          <c:order val="1"/>
          <c:tx>
            <c:strRef>
              <c:f>Sheet1!$A$369</c:f>
              <c:strCache>
                <c:ptCount val="1"/>
                <c:pt idx="0">
                  <c:v>MT</c:v>
                </c:pt>
              </c:strCache>
            </c:strRef>
          </c:tx>
          <c:cat>
            <c:numRef>
              <c:f>Sheet1!$B$367:$E$367</c:f>
              <c:numCache>
                <c:formatCode>General</c:formatCode>
                <c:ptCount val="4"/>
                <c:pt idx="0">
                  <c:v>0.5</c:v>
                </c:pt>
                <c:pt idx="1">
                  <c:v>1.0</c:v>
                </c:pt>
                <c:pt idx="2">
                  <c:v>1.5</c:v>
                </c:pt>
                <c:pt idx="3">
                  <c:v>2.0</c:v>
                </c:pt>
              </c:numCache>
            </c:numRef>
          </c:cat>
          <c:val>
            <c:numRef>
              <c:f>Sheet1!$B$369:$E$369</c:f>
              <c:numCache>
                <c:formatCode>General</c:formatCode>
                <c:ptCount val="4"/>
                <c:pt idx="0">
                  <c:v>1.82</c:v>
                </c:pt>
                <c:pt idx="1">
                  <c:v>2.46</c:v>
                </c:pt>
                <c:pt idx="2">
                  <c:v>2.97</c:v>
                </c:pt>
                <c:pt idx="3">
                  <c:v>3.81</c:v>
                </c:pt>
              </c:numCache>
            </c:numRef>
          </c:val>
          <c:smooth val="0"/>
        </c:ser>
        <c:dLbls>
          <c:showLegendKey val="0"/>
          <c:showVal val="0"/>
          <c:showCatName val="0"/>
          <c:showSerName val="0"/>
          <c:showPercent val="0"/>
          <c:showBubbleSize val="0"/>
        </c:dLbls>
        <c:marker val="1"/>
        <c:smooth val="0"/>
        <c:axId val="-2114941112"/>
        <c:axId val="-2077730744"/>
      </c:lineChart>
      <c:catAx>
        <c:axId val="-2114941112"/>
        <c:scaling>
          <c:orientation val="minMax"/>
        </c:scaling>
        <c:delete val="0"/>
        <c:axPos val="b"/>
        <c:title>
          <c:tx>
            <c:rich>
              <a:bodyPr/>
              <a:lstStyle/>
              <a:p>
                <a:pPr>
                  <a:defRPr/>
                </a:pPr>
                <a:r>
                  <a:rPr lang="en-US"/>
                  <a:t>Time (h)</a:t>
                </a:r>
              </a:p>
            </c:rich>
          </c:tx>
          <c:layout/>
          <c:overlay val="0"/>
        </c:title>
        <c:numFmt formatCode="0.0" sourceLinked="0"/>
        <c:majorTickMark val="out"/>
        <c:minorTickMark val="none"/>
        <c:tickLblPos val="nextTo"/>
        <c:spPr>
          <a:ln w="25400">
            <a:solidFill>
              <a:schemeClr val="tx1"/>
            </a:solidFill>
          </a:ln>
        </c:spPr>
        <c:crossAx val="-2077730744"/>
        <c:crosses val="autoZero"/>
        <c:auto val="1"/>
        <c:lblAlgn val="ctr"/>
        <c:lblOffset val="100"/>
        <c:noMultiLvlLbl val="0"/>
      </c:catAx>
      <c:valAx>
        <c:axId val="-2077730744"/>
        <c:scaling>
          <c:orientation val="minMax"/>
          <c:max val="5.0"/>
          <c:min val="1.0"/>
        </c:scaling>
        <c:delete val="0"/>
        <c:axPos val="l"/>
        <c:title>
          <c:tx>
            <c:rich>
              <a:bodyPr/>
              <a:lstStyle/>
              <a:p>
                <a:pPr>
                  <a:defRPr/>
                </a:pPr>
                <a:r>
                  <a:rPr lang="en-US"/>
                  <a:t>CPMA/</a:t>
                </a:r>
                <a:r>
                  <a:rPr lang="en-US" sz="1200" b="1" i="0" u="none" strike="noStrike" baseline="0"/>
                  <a:t>µg </a:t>
                </a:r>
                <a:r>
                  <a:rPr lang="en-US"/>
                  <a:t>proteins  x 10</a:t>
                </a:r>
                <a:r>
                  <a:rPr lang="en-US" baseline="30000"/>
                  <a:t>4</a:t>
                </a:r>
              </a:p>
            </c:rich>
          </c:tx>
          <c:layout/>
          <c:overlay val="0"/>
        </c:title>
        <c:numFmt formatCode="0.0" sourceLinked="0"/>
        <c:majorTickMark val="out"/>
        <c:minorTickMark val="none"/>
        <c:tickLblPos val="nextTo"/>
        <c:spPr>
          <a:ln w="25400">
            <a:solidFill>
              <a:schemeClr val="tx1"/>
            </a:solidFill>
          </a:ln>
        </c:spPr>
        <c:crossAx val="-2114941112"/>
        <c:crosses val="autoZero"/>
        <c:crossBetween val="between"/>
        <c:majorUnit val="1.0"/>
      </c:valAx>
    </c:plotArea>
    <c:legend>
      <c:legendPos val="r"/>
      <c:layout>
        <c:manualLayout>
          <c:xMode val="edge"/>
          <c:yMode val="edge"/>
          <c:x val="0.253623188405797"/>
          <c:y val="0.0767787530657028"/>
          <c:w val="0.381642512077295"/>
          <c:h val="0.15791790370466"/>
        </c:manualLayout>
      </c:layout>
      <c:overlay val="0"/>
    </c:legend>
    <c:plotVisOnly val="1"/>
    <c:dispBlanksAs val="gap"/>
    <c:showDLblsOverMax val="0"/>
  </c:chart>
  <c:txPr>
    <a:bodyPr/>
    <a:lstStyle/>
    <a:p>
      <a:pPr>
        <a:defRPr sz="1200" b="1">
          <a:latin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2226596675416"/>
          <c:y val="0.0787037037037037"/>
          <c:w val="0.798884514435695"/>
          <c:h val="0.807222222222222"/>
        </c:manualLayout>
      </c:layout>
      <c:barChart>
        <c:barDir val="col"/>
        <c:grouping val="clustered"/>
        <c:varyColors val="0"/>
        <c:ser>
          <c:idx val="0"/>
          <c:order val="0"/>
          <c:tx>
            <c:strRef>
              <c:f>Sheet1!$B$4</c:f>
              <c:strCache>
                <c:ptCount val="1"/>
                <c:pt idx="0">
                  <c:v>Mutant/Wild type</c:v>
                </c:pt>
              </c:strCache>
            </c:strRef>
          </c:tx>
          <c:spPr>
            <a:solidFill>
              <a:schemeClr val="tx1"/>
            </a:solidFill>
            <a:effectLst/>
          </c:spPr>
          <c:invertIfNegative val="0"/>
          <c:errBars>
            <c:errBarType val="both"/>
            <c:errValType val="cust"/>
            <c:noEndCap val="0"/>
            <c:plus>
              <c:numRef>
                <c:f>Sheet1!$E$5:$E$7</c:f>
                <c:numCache>
                  <c:formatCode>General</c:formatCode>
                  <c:ptCount val="3"/>
                  <c:pt idx="0">
                    <c:v>0.24</c:v>
                  </c:pt>
                  <c:pt idx="1">
                    <c:v>0.02</c:v>
                  </c:pt>
                  <c:pt idx="2">
                    <c:v>0.05</c:v>
                  </c:pt>
                </c:numCache>
              </c:numRef>
            </c:plus>
            <c:minus>
              <c:numRef>
                <c:f>Sheet1!$E$5:$E$7</c:f>
                <c:numCache>
                  <c:formatCode>General</c:formatCode>
                  <c:ptCount val="3"/>
                  <c:pt idx="0">
                    <c:v>0.24</c:v>
                  </c:pt>
                  <c:pt idx="1">
                    <c:v>0.02</c:v>
                  </c:pt>
                  <c:pt idx="2">
                    <c:v>0.05</c:v>
                  </c:pt>
                </c:numCache>
              </c:numRef>
            </c:minus>
          </c:errBars>
          <c:cat>
            <c:strRef>
              <c:f>Sheet1!$A$5:$A$7</c:f>
              <c:strCache>
                <c:ptCount val="3"/>
                <c:pt idx="0">
                  <c:v>Actb</c:v>
                </c:pt>
                <c:pt idx="1">
                  <c:v>Gapdh</c:v>
                </c:pt>
                <c:pt idx="2">
                  <c:v>Tbp</c:v>
                </c:pt>
              </c:strCache>
            </c:strRef>
          </c:cat>
          <c:val>
            <c:numRef>
              <c:f>Sheet1!$B$5:$B$7</c:f>
              <c:numCache>
                <c:formatCode>General</c:formatCode>
                <c:ptCount val="3"/>
                <c:pt idx="0">
                  <c:v>1.05</c:v>
                </c:pt>
                <c:pt idx="1">
                  <c:v>0.775</c:v>
                </c:pt>
                <c:pt idx="2">
                  <c:v>1.035</c:v>
                </c:pt>
              </c:numCache>
            </c:numRef>
          </c:val>
        </c:ser>
        <c:dLbls>
          <c:showLegendKey val="0"/>
          <c:showVal val="0"/>
          <c:showCatName val="0"/>
          <c:showSerName val="0"/>
          <c:showPercent val="0"/>
          <c:showBubbleSize val="0"/>
        </c:dLbls>
        <c:gapWidth val="150"/>
        <c:axId val="-2102300232"/>
        <c:axId val="-2100889864"/>
      </c:barChart>
      <c:catAx>
        <c:axId val="-2102300232"/>
        <c:scaling>
          <c:orientation val="minMax"/>
        </c:scaling>
        <c:delete val="0"/>
        <c:axPos val="b"/>
        <c:majorTickMark val="out"/>
        <c:minorTickMark val="none"/>
        <c:tickLblPos val="nextTo"/>
        <c:spPr>
          <a:ln w="19050">
            <a:solidFill>
              <a:schemeClr val="tx1"/>
            </a:solidFill>
          </a:ln>
        </c:spPr>
        <c:txPr>
          <a:bodyPr/>
          <a:lstStyle/>
          <a:p>
            <a:pPr>
              <a:defRPr sz="1200" b="1" i="1" baseline="0">
                <a:latin typeface="Arial"/>
              </a:defRPr>
            </a:pPr>
            <a:endParaRPr lang="en-US"/>
          </a:p>
        </c:txPr>
        <c:crossAx val="-2100889864"/>
        <c:crosses val="autoZero"/>
        <c:auto val="1"/>
        <c:lblAlgn val="ctr"/>
        <c:lblOffset val="100"/>
        <c:noMultiLvlLbl val="0"/>
      </c:catAx>
      <c:valAx>
        <c:axId val="-2100889864"/>
        <c:scaling>
          <c:orientation val="minMax"/>
        </c:scaling>
        <c:delete val="0"/>
        <c:axPos val="l"/>
        <c:title>
          <c:tx>
            <c:rich>
              <a:bodyPr rot="-5400000" vert="horz"/>
              <a:lstStyle/>
              <a:p>
                <a:pPr>
                  <a:defRPr sz="1200">
                    <a:latin typeface="Arial"/>
                    <a:cs typeface="Arial"/>
                  </a:defRPr>
                </a:pPr>
                <a:r>
                  <a:rPr lang="en-US" sz="1200">
                    <a:latin typeface="Arial"/>
                    <a:cs typeface="Arial"/>
                  </a:rPr>
                  <a:t>Mutant:Wild</a:t>
                </a:r>
                <a:r>
                  <a:rPr lang="en-US" sz="1200" baseline="0">
                    <a:latin typeface="Arial"/>
                    <a:cs typeface="Arial"/>
                  </a:rPr>
                  <a:t> type Ratio</a:t>
                </a:r>
                <a:endParaRPr lang="en-US" sz="1200">
                  <a:latin typeface="Arial"/>
                  <a:cs typeface="Arial"/>
                </a:endParaRPr>
              </a:p>
            </c:rich>
          </c:tx>
          <c:layout/>
          <c:overlay val="0"/>
        </c:title>
        <c:numFmt formatCode="General" sourceLinked="1"/>
        <c:majorTickMark val="out"/>
        <c:minorTickMark val="none"/>
        <c:tickLblPos val="nextTo"/>
        <c:spPr>
          <a:ln w="19050">
            <a:solidFill>
              <a:schemeClr val="tx1"/>
            </a:solidFill>
          </a:ln>
        </c:spPr>
        <c:txPr>
          <a:bodyPr/>
          <a:lstStyle/>
          <a:p>
            <a:pPr>
              <a:defRPr sz="1200" b="1" i="0" baseline="0">
                <a:latin typeface="Arial"/>
              </a:defRPr>
            </a:pPr>
            <a:endParaRPr lang="en-US"/>
          </a:p>
        </c:txPr>
        <c:crossAx val="-2102300232"/>
        <c:crosses val="autoZero"/>
        <c:crossBetween val="between"/>
        <c:majorUnit val="0.5"/>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Sheet1!$B$26</c:f>
              <c:strCache>
                <c:ptCount val="1"/>
                <c:pt idx="0">
                  <c:v>Wild type </c:v>
                </c:pt>
              </c:strCache>
            </c:strRef>
          </c:tx>
          <c:invertIfNegative val="0"/>
          <c:errBars>
            <c:errBarType val="both"/>
            <c:errValType val="cust"/>
            <c:noEndCap val="0"/>
            <c:plus>
              <c:numRef>
                <c:f>Sheet1!$D$27:$D$33</c:f>
                <c:numCache>
                  <c:formatCode>General</c:formatCode>
                  <c:ptCount val="7"/>
                  <c:pt idx="0">
                    <c:v>0.03</c:v>
                  </c:pt>
                  <c:pt idx="1">
                    <c:v>0.1</c:v>
                  </c:pt>
                  <c:pt idx="2">
                    <c:v>0.14</c:v>
                  </c:pt>
                  <c:pt idx="3">
                    <c:v>0.28</c:v>
                  </c:pt>
                  <c:pt idx="4">
                    <c:v>0.23</c:v>
                  </c:pt>
                  <c:pt idx="5">
                    <c:v>0.0</c:v>
                  </c:pt>
                  <c:pt idx="6">
                    <c:v>0.0</c:v>
                  </c:pt>
                </c:numCache>
              </c:numRef>
            </c:plus>
            <c:minus>
              <c:numRef>
                <c:f>Sheet1!$D$27:$D$33</c:f>
                <c:numCache>
                  <c:formatCode>General</c:formatCode>
                  <c:ptCount val="7"/>
                  <c:pt idx="0">
                    <c:v>0.03</c:v>
                  </c:pt>
                  <c:pt idx="1">
                    <c:v>0.1</c:v>
                  </c:pt>
                  <c:pt idx="2">
                    <c:v>0.14</c:v>
                  </c:pt>
                  <c:pt idx="3">
                    <c:v>0.28</c:v>
                  </c:pt>
                  <c:pt idx="4">
                    <c:v>0.23</c:v>
                  </c:pt>
                  <c:pt idx="5">
                    <c:v>0.0</c:v>
                  </c:pt>
                  <c:pt idx="6">
                    <c:v>0.0</c:v>
                  </c:pt>
                </c:numCache>
              </c:numRef>
            </c:minus>
          </c:errBars>
          <c:cat>
            <c:strRef>
              <c:f>Sheet1!$A$27:$A$33</c:f>
              <c:strCache>
                <c:ptCount val="7"/>
                <c:pt idx="0">
                  <c:v>Hspa2</c:v>
                </c:pt>
                <c:pt idx="1">
                  <c:v>Prdm9</c:v>
                </c:pt>
                <c:pt idx="2">
                  <c:v>Bag6</c:v>
                </c:pt>
                <c:pt idx="3">
                  <c:v>Ldhc</c:v>
                </c:pt>
                <c:pt idx="4">
                  <c:v>Nr6a1</c:v>
                </c:pt>
                <c:pt idx="5">
                  <c:v>Pkg2</c:v>
                </c:pt>
                <c:pt idx="6">
                  <c:v>Prm1</c:v>
                </c:pt>
              </c:strCache>
            </c:strRef>
          </c:cat>
          <c:val>
            <c:numRef>
              <c:f>Sheet1!$B$27:$B$33</c:f>
              <c:numCache>
                <c:formatCode>General</c:formatCode>
                <c:ptCount val="7"/>
                <c:pt idx="0">
                  <c:v>0.41</c:v>
                </c:pt>
                <c:pt idx="1">
                  <c:v>0.84</c:v>
                </c:pt>
                <c:pt idx="2">
                  <c:v>4.119999999999997</c:v>
                </c:pt>
                <c:pt idx="3">
                  <c:v>0.825</c:v>
                </c:pt>
                <c:pt idx="4">
                  <c:v>0.845</c:v>
                </c:pt>
                <c:pt idx="5">
                  <c:v>0.0</c:v>
                </c:pt>
                <c:pt idx="6">
                  <c:v>0.0</c:v>
                </c:pt>
              </c:numCache>
            </c:numRef>
          </c:val>
        </c:ser>
        <c:ser>
          <c:idx val="1"/>
          <c:order val="1"/>
          <c:tx>
            <c:strRef>
              <c:f>Sheet1!$C$26</c:f>
              <c:strCache>
                <c:ptCount val="1"/>
                <c:pt idx="0">
                  <c:v>Mutant</c:v>
                </c:pt>
              </c:strCache>
            </c:strRef>
          </c:tx>
          <c:invertIfNegative val="0"/>
          <c:errBars>
            <c:errBarType val="both"/>
            <c:errValType val="cust"/>
            <c:noEndCap val="0"/>
            <c:plus>
              <c:numRef>
                <c:f>Sheet1!$E$27:$E$33</c:f>
                <c:numCache>
                  <c:formatCode>General</c:formatCode>
                  <c:ptCount val="7"/>
                  <c:pt idx="0">
                    <c:v>0.03</c:v>
                  </c:pt>
                  <c:pt idx="1">
                    <c:v>0.08</c:v>
                  </c:pt>
                  <c:pt idx="2">
                    <c:v>0.33</c:v>
                  </c:pt>
                  <c:pt idx="3">
                    <c:v>0.11</c:v>
                  </c:pt>
                  <c:pt idx="4">
                    <c:v>0.03</c:v>
                  </c:pt>
                  <c:pt idx="5">
                    <c:v>0.0</c:v>
                  </c:pt>
                  <c:pt idx="6">
                    <c:v>0.0</c:v>
                  </c:pt>
                </c:numCache>
              </c:numRef>
            </c:plus>
            <c:minus>
              <c:numRef>
                <c:f>Sheet1!$E$27:$E$33</c:f>
                <c:numCache>
                  <c:formatCode>General</c:formatCode>
                  <c:ptCount val="7"/>
                  <c:pt idx="0">
                    <c:v>0.03</c:v>
                  </c:pt>
                  <c:pt idx="1">
                    <c:v>0.08</c:v>
                  </c:pt>
                  <c:pt idx="2">
                    <c:v>0.33</c:v>
                  </c:pt>
                  <c:pt idx="3">
                    <c:v>0.11</c:v>
                  </c:pt>
                  <c:pt idx="4">
                    <c:v>0.03</c:v>
                  </c:pt>
                  <c:pt idx="5">
                    <c:v>0.0</c:v>
                  </c:pt>
                  <c:pt idx="6">
                    <c:v>0.0</c:v>
                  </c:pt>
                </c:numCache>
              </c:numRef>
            </c:minus>
          </c:errBars>
          <c:cat>
            <c:strRef>
              <c:f>Sheet1!$A$27:$A$33</c:f>
              <c:strCache>
                <c:ptCount val="7"/>
                <c:pt idx="0">
                  <c:v>Hspa2</c:v>
                </c:pt>
                <c:pt idx="1">
                  <c:v>Prdm9</c:v>
                </c:pt>
                <c:pt idx="2">
                  <c:v>Bag6</c:v>
                </c:pt>
                <c:pt idx="3">
                  <c:v>Ldhc</c:v>
                </c:pt>
                <c:pt idx="4">
                  <c:v>Nr6a1</c:v>
                </c:pt>
                <c:pt idx="5">
                  <c:v>Pkg2</c:v>
                </c:pt>
                <c:pt idx="6">
                  <c:v>Prm1</c:v>
                </c:pt>
              </c:strCache>
            </c:strRef>
          </c:cat>
          <c:val>
            <c:numRef>
              <c:f>Sheet1!$C$27:$C$33</c:f>
              <c:numCache>
                <c:formatCode>General</c:formatCode>
                <c:ptCount val="7"/>
                <c:pt idx="0">
                  <c:v>0.56</c:v>
                </c:pt>
                <c:pt idx="1">
                  <c:v>0.9</c:v>
                </c:pt>
                <c:pt idx="2">
                  <c:v>3.36</c:v>
                </c:pt>
                <c:pt idx="3">
                  <c:v>1.695</c:v>
                </c:pt>
                <c:pt idx="4">
                  <c:v>0.61</c:v>
                </c:pt>
                <c:pt idx="5">
                  <c:v>0.0</c:v>
                </c:pt>
                <c:pt idx="6">
                  <c:v>0.0</c:v>
                </c:pt>
              </c:numCache>
            </c:numRef>
          </c:val>
        </c:ser>
        <c:dLbls>
          <c:showLegendKey val="0"/>
          <c:showVal val="0"/>
          <c:showCatName val="0"/>
          <c:showSerName val="0"/>
          <c:showPercent val="0"/>
          <c:showBubbleSize val="0"/>
        </c:dLbls>
        <c:gapWidth val="150"/>
        <c:axId val="-2079615272"/>
        <c:axId val="-2101643512"/>
      </c:barChart>
      <c:catAx>
        <c:axId val="-2079615272"/>
        <c:scaling>
          <c:orientation val="minMax"/>
        </c:scaling>
        <c:delete val="0"/>
        <c:axPos val="b"/>
        <c:majorTickMark val="out"/>
        <c:minorTickMark val="none"/>
        <c:tickLblPos val="nextTo"/>
        <c:spPr>
          <a:ln w="19050">
            <a:solidFill>
              <a:schemeClr val="tx1"/>
            </a:solidFill>
          </a:ln>
        </c:spPr>
        <c:txPr>
          <a:bodyPr/>
          <a:lstStyle/>
          <a:p>
            <a:pPr>
              <a:defRPr sz="1200" b="1" i="1" baseline="0">
                <a:latin typeface="Arial"/>
              </a:defRPr>
            </a:pPr>
            <a:endParaRPr lang="en-US"/>
          </a:p>
        </c:txPr>
        <c:crossAx val="-2101643512"/>
        <c:crosses val="autoZero"/>
        <c:auto val="1"/>
        <c:lblAlgn val="ctr"/>
        <c:lblOffset val="100"/>
        <c:noMultiLvlLbl val="0"/>
      </c:catAx>
      <c:valAx>
        <c:axId val="-2101643512"/>
        <c:scaling>
          <c:orientation val="minMax"/>
        </c:scaling>
        <c:delete val="0"/>
        <c:axPos val="l"/>
        <c:title>
          <c:tx>
            <c:rich>
              <a:bodyPr rot="-5400000" vert="horz"/>
              <a:lstStyle/>
              <a:p>
                <a:pPr>
                  <a:defRPr sz="1200" b="1" i="0">
                    <a:latin typeface="Arial"/>
                  </a:defRPr>
                </a:pPr>
                <a:r>
                  <a:rPr lang="en-US" sz="1200" b="1" i="0">
                    <a:latin typeface="Arial"/>
                  </a:rPr>
                  <a:t>Fold change relative to Actb</a:t>
                </a:r>
              </a:p>
            </c:rich>
          </c:tx>
          <c:layout>
            <c:manualLayout>
              <c:xMode val="edge"/>
              <c:yMode val="edge"/>
              <c:x val="0.0185185185185185"/>
              <c:y val="0.027995406824147"/>
            </c:manualLayout>
          </c:layout>
          <c:overlay val="0"/>
        </c:title>
        <c:numFmt formatCode="General" sourceLinked="1"/>
        <c:majorTickMark val="out"/>
        <c:minorTickMark val="none"/>
        <c:tickLblPos val="nextTo"/>
        <c:spPr>
          <a:ln w="19050">
            <a:solidFill>
              <a:schemeClr val="tx1"/>
            </a:solidFill>
          </a:ln>
        </c:spPr>
        <c:txPr>
          <a:bodyPr/>
          <a:lstStyle/>
          <a:p>
            <a:pPr>
              <a:defRPr sz="1200" b="1" i="0" baseline="0">
                <a:latin typeface="Arial"/>
              </a:defRPr>
            </a:pPr>
            <a:endParaRPr lang="en-US"/>
          </a:p>
        </c:txPr>
        <c:crossAx val="-2079615272"/>
        <c:crosses val="autoZero"/>
        <c:crossBetween val="between"/>
        <c:majorUnit val="1.0"/>
      </c:valAx>
    </c:plotArea>
    <c:legend>
      <c:legendPos val="b"/>
      <c:layout/>
      <c:overlay val="0"/>
      <c:spPr>
        <a:ln>
          <a:noFill/>
        </a:ln>
      </c:spPr>
      <c:txPr>
        <a:bodyPr/>
        <a:lstStyle/>
        <a:p>
          <a:pPr>
            <a:defRPr sz="1200" b="1" i="0" baseline="0">
              <a:latin typeface="Arial"/>
            </a:defRPr>
          </a:pPr>
          <a:endParaRPr lang="en-US"/>
        </a:p>
      </c:txPr>
    </c:legend>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Sheet1!$B$54</c:f>
              <c:strCache>
                <c:ptCount val="1"/>
                <c:pt idx="0">
                  <c:v>Wild type (H/L) </c:v>
                </c:pt>
              </c:strCache>
            </c:strRef>
          </c:tx>
          <c:invertIfNegative val="0"/>
          <c:errBars>
            <c:errBarType val="both"/>
            <c:errValType val="cust"/>
            <c:noEndCap val="0"/>
            <c:plus>
              <c:numRef>
                <c:f>Sheet1!$D$55:$D$59</c:f>
                <c:numCache>
                  <c:formatCode>General</c:formatCode>
                  <c:ptCount val="5"/>
                  <c:pt idx="0">
                    <c:v>0.04</c:v>
                  </c:pt>
                  <c:pt idx="1">
                    <c:v>0.01</c:v>
                  </c:pt>
                  <c:pt idx="2">
                    <c:v>0.04</c:v>
                  </c:pt>
                  <c:pt idx="3">
                    <c:v>0.04</c:v>
                  </c:pt>
                  <c:pt idx="4">
                    <c:v>0.05</c:v>
                  </c:pt>
                </c:numCache>
              </c:numRef>
            </c:plus>
            <c:minus>
              <c:numRef>
                <c:f>Sheet1!$D$55:$D$59</c:f>
                <c:numCache>
                  <c:formatCode>General</c:formatCode>
                  <c:ptCount val="5"/>
                  <c:pt idx="0">
                    <c:v>0.04</c:v>
                  </c:pt>
                  <c:pt idx="1">
                    <c:v>0.01</c:v>
                  </c:pt>
                  <c:pt idx="2">
                    <c:v>0.04</c:v>
                  </c:pt>
                  <c:pt idx="3">
                    <c:v>0.04</c:v>
                  </c:pt>
                  <c:pt idx="4">
                    <c:v>0.05</c:v>
                  </c:pt>
                </c:numCache>
              </c:numRef>
            </c:minus>
          </c:errBars>
          <c:cat>
            <c:strRef>
              <c:f>Sheet1!$A$55:$A$59</c:f>
              <c:strCache>
                <c:ptCount val="5"/>
                <c:pt idx="0">
                  <c:v>Hspa2</c:v>
                </c:pt>
                <c:pt idx="1">
                  <c:v>Prdm9</c:v>
                </c:pt>
                <c:pt idx="2">
                  <c:v>Bag6</c:v>
                </c:pt>
                <c:pt idx="3">
                  <c:v>Ldhc</c:v>
                </c:pt>
                <c:pt idx="4">
                  <c:v>Nr6a1</c:v>
                </c:pt>
              </c:strCache>
            </c:strRef>
          </c:cat>
          <c:val>
            <c:numRef>
              <c:f>Sheet1!$B$55:$B$59</c:f>
              <c:numCache>
                <c:formatCode>General</c:formatCode>
                <c:ptCount val="5"/>
                <c:pt idx="0">
                  <c:v>0.605</c:v>
                </c:pt>
                <c:pt idx="1">
                  <c:v>0.115</c:v>
                </c:pt>
                <c:pt idx="2">
                  <c:v>0.365</c:v>
                </c:pt>
                <c:pt idx="3">
                  <c:v>0.33</c:v>
                </c:pt>
                <c:pt idx="4">
                  <c:v>0.085</c:v>
                </c:pt>
              </c:numCache>
            </c:numRef>
          </c:val>
        </c:ser>
        <c:ser>
          <c:idx val="1"/>
          <c:order val="1"/>
          <c:tx>
            <c:strRef>
              <c:f>Sheet1!$C$54</c:f>
              <c:strCache>
                <c:ptCount val="1"/>
                <c:pt idx="0">
                  <c:v>Mutant (H/L)</c:v>
                </c:pt>
              </c:strCache>
            </c:strRef>
          </c:tx>
          <c:invertIfNegative val="0"/>
          <c:errBars>
            <c:errBarType val="both"/>
            <c:errValType val="cust"/>
            <c:noEndCap val="0"/>
            <c:plus>
              <c:numRef>
                <c:f>Sheet1!$E$55:$E$59</c:f>
                <c:numCache>
                  <c:formatCode>General</c:formatCode>
                  <c:ptCount val="5"/>
                  <c:pt idx="0">
                    <c:v>0.06</c:v>
                  </c:pt>
                  <c:pt idx="1">
                    <c:v>0.03</c:v>
                  </c:pt>
                  <c:pt idx="2">
                    <c:v>0.01</c:v>
                  </c:pt>
                  <c:pt idx="3">
                    <c:v>0.01</c:v>
                  </c:pt>
                  <c:pt idx="4">
                    <c:v>0.007</c:v>
                  </c:pt>
                </c:numCache>
              </c:numRef>
            </c:plus>
            <c:minus>
              <c:numRef>
                <c:f>Sheet1!$E$55:$E$59</c:f>
                <c:numCache>
                  <c:formatCode>General</c:formatCode>
                  <c:ptCount val="5"/>
                  <c:pt idx="0">
                    <c:v>0.06</c:v>
                  </c:pt>
                  <c:pt idx="1">
                    <c:v>0.03</c:v>
                  </c:pt>
                  <c:pt idx="2">
                    <c:v>0.01</c:v>
                  </c:pt>
                  <c:pt idx="3">
                    <c:v>0.01</c:v>
                  </c:pt>
                  <c:pt idx="4">
                    <c:v>0.007</c:v>
                  </c:pt>
                </c:numCache>
              </c:numRef>
            </c:minus>
          </c:errBars>
          <c:cat>
            <c:strRef>
              <c:f>Sheet1!$A$55:$A$59</c:f>
              <c:strCache>
                <c:ptCount val="5"/>
                <c:pt idx="0">
                  <c:v>Hspa2</c:v>
                </c:pt>
                <c:pt idx="1">
                  <c:v>Prdm9</c:v>
                </c:pt>
                <c:pt idx="2">
                  <c:v>Bag6</c:v>
                </c:pt>
                <c:pt idx="3">
                  <c:v>Ldhc</c:v>
                </c:pt>
                <c:pt idx="4">
                  <c:v>Nr6a1</c:v>
                </c:pt>
              </c:strCache>
            </c:strRef>
          </c:cat>
          <c:val>
            <c:numRef>
              <c:f>Sheet1!$C$55:$C$59</c:f>
              <c:numCache>
                <c:formatCode>General</c:formatCode>
                <c:ptCount val="5"/>
                <c:pt idx="0">
                  <c:v>0.17</c:v>
                </c:pt>
                <c:pt idx="1">
                  <c:v>0.11</c:v>
                </c:pt>
                <c:pt idx="2">
                  <c:v>0.285</c:v>
                </c:pt>
                <c:pt idx="3">
                  <c:v>0.3</c:v>
                </c:pt>
                <c:pt idx="4">
                  <c:v>0.055</c:v>
                </c:pt>
              </c:numCache>
            </c:numRef>
          </c:val>
        </c:ser>
        <c:dLbls>
          <c:showLegendKey val="0"/>
          <c:showVal val="0"/>
          <c:showCatName val="0"/>
          <c:showSerName val="0"/>
          <c:showPercent val="0"/>
          <c:showBubbleSize val="0"/>
        </c:dLbls>
        <c:gapWidth val="150"/>
        <c:axId val="-2101774088"/>
        <c:axId val="-2101954328"/>
      </c:barChart>
      <c:catAx>
        <c:axId val="-2101774088"/>
        <c:scaling>
          <c:orientation val="minMax"/>
        </c:scaling>
        <c:delete val="0"/>
        <c:axPos val="b"/>
        <c:majorTickMark val="out"/>
        <c:minorTickMark val="none"/>
        <c:tickLblPos val="nextTo"/>
        <c:spPr>
          <a:ln w="19050">
            <a:solidFill>
              <a:schemeClr val="tx1"/>
            </a:solidFill>
          </a:ln>
        </c:spPr>
        <c:txPr>
          <a:bodyPr/>
          <a:lstStyle/>
          <a:p>
            <a:pPr>
              <a:defRPr sz="1200" b="1" i="1" baseline="0">
                <a:latin typeface="Arial"/>
              </a:defRPr>
            </a:pPr>
            <a:endParaRPr lang="en-US"/>
          </a:p>
        </c:txPr>
        <c:crossAx val="-2101954328"/>
        <c:crosses val="autoZero"/>
        <c:auto val="1"/>
        <c:lblAlgn val="ctr"/>
        <c:lblOffset val="100"/>
        <c:noMultiLvlLbl val="0"/>
      </c:catAx>
      <c:valAx>
        <c:axId val="-2101954328"/>
        <c:scaling>
          <c:orientation val="minMax"/>
        </c:scaling>
        <c:delete val="0"/>
        <c:axPos val="l"/>
        <c:title>
          <c:tx>
            <c:rich>
              <a:bodyPr rot="-5400000" vert="horz"/>
              <a:lstStyle/>
              <a:p>
                <a:pPr>
                  <a:defRPr sz="1200">
                    <a:latin typeface="Arial"/>
                  </a:defRPr>
                </a:pPr>
                <a:r>
                  <a:rPr lang="en-US" sz="1200">
                    <a:latin typeface="Arial"/>
                  </a:rPr>
                  <a:t>Transcript Ratio</a:t>
                </a:r>
                <a:r>
                  <a:rPr lang="en-US" sz="1200" baseline="0">
                    <a:latin typeface="Arial"/>
                  </a:rPr>
                  <a:t> </a:t>
                </a:r>
              </a:p>
              <a:p>
                <a:pPr>
                  <a:defRPr sz="1200">
                    <a:latin typeface="Arial"/>
                  </a:defRPr>
                </a:pPr>
                <a:r>
                  <a:rPr lang="en-US" sz="1200" baseline="0">
                    <a:latin typeface="Arial"/>
                  </a:rPr>
                  <a:t>(Heavy:Light polysome)</a:t>
                </a:r>
                <a:endParaRPr lang="en-US" sz="1200">
                  <a:latin typeface="Arial"/>
                </a:endParaRPr>
              </a:p>
            </c:rich>
          </c:tx>
          <c:layout/>
          <c:overlay val="0"/>
        </c:title>
        <c:numFmt formatCode="General" sourceLinked="1"/>
        <c:majorTickMark val="out"/>
        <c:minorTickMark val="none"/>
        <c:tickLblPos val="nextTo"/>
        <c:spPr>
          <a:ln w="19050">
            <a:solidFill>
              <a:schemeClr val="tx1"/>
            </a:solidFill>
          </a:ln>
        </c:spPr>
        <c:txPr>
          <a:bodyPr/>
          <a:lstStyle/>
          <a:p>
            <a:pPr>
              <a:defRPr sz="1200" b="1" i="0" baseline="0">
                <a:latin typeface="Arial"/>
              </a:defRPr>
            </a:pPr>
            <a:endParaRPr lang="en-US"/>
          </a:p>
        </c:txPr>
        <c:crossAx val="-2101774088"/>
        <c:crosses val="autoZero"/>
        <c:crossBetween val="between"/>
        <c:majorUnit val="0.2"/>
      </c:valAx>
    </c:plotArea>
    <c:legend>
      <c:legendPos val="b"/>
      <c:layout/>
      <c:overlay val="0"/>
      <c:txPr>
        <a:bodyPr/>
        <a:lstStyle/>
        <a:p>
          <a:pPr>
            <a:defRPr sz="1200" b="1" i="0" baseline="0">
              <a:latin typeface="Arial"/>
            </a:defRPr>
          </a:pPr>
          <a:endParaRPr lang="en-US"/>
        </a:p>
      </c:txPr>
    </c:legend>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931BD6-FD08-CE4F-B1F3-485D542ADBF3}" type="datetimeFigureOut">
              <a:rPr lang="en-US" smtClean="0"/>
              <a:t>4/7/15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03C694-F85D-BE49-8312-87C7BF7AEB33}" type="slidenum">
              <a:rPr lang="en-US" smtClean="0"/>
              <a:t>‹#›</a:t>
            </a:fld>
            <a:endParaRPr lang="en-US"/>
          </a:p>
        </p:txBody>
      </p:sp>
    </p:spTree>
    <p:extLst>
      <p:ext uri="{BB962C8B-B14F-4D97-AF65-F5344CB8AC3E}">
        <p14:creationId xmlns:p14="http://schemas.microsoft.com/office/powerpoint/2010/main" val="1193686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uropepmc.org/abstract/MED/8520487" TargetMode="External"/><Relationship Id="rId4" Type="http://schemas.openxmlformats.org/officeDocument/2006/relationships/hyperlink" Target="http://europepmc.org/abstract/MED/10958635" TargetMode="External"/><Relationship Id="rId5" Type="http://schemas.openxmlformats.org/officeDocument/2006/relationships/hyperlink" Target="http://europepmc.org/abstract/MED/14681227" TargetMode="External"/><Relationship Id="rId6" Type="http://schemas.openxmlformats.org/officeDocument/2006/relationships/hyperlink" Target="http://europepmc.org/abstract/MED/16616930" TargetMode="External"/><Relationship Id="rId7" Type="http://schemas.openxmlformats.org/officeDocument/2006/relationships/hyperlink" Target="http://europepmc.org/abstract/MED/16781736"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Translation initiation is a sophisticated, well regulated and highly coordinated cellular process in eukaryotes, in which at least 11 </a:t>
            </a:r>
            <a:r>
              <a:rPr lang="en-US" dirty="0" err="1" smtClean="0"/>
              <a:t>eukayrotic</a:t>
            </a:r>
            <a:r>
              <a:rPr lang="en-US" dirty="0" smtClean="0"/>
              <a:t> initiation factors (</a:t>
            </a:r>
            <a:r>
              <a:rPr lang="en-US" dirty="0" err="1" smtClean="0"/>
              <a:t>eIFs</a:t>
            </a:r>
            <a:r>
              <a:rPr lang="en-US" dirty="0" smtClean="0"/>
              <a:t>) are included. The W2 domain (two invariant </a:t>
            </a:r>
            <a:r>
              <a:rPr lang="en-US" dirty="0" err="1" smtClean="0"/>
              <a:t>tryptophans</a:t>
            </a:r>
            <a:r>
              <a:rPr lang="en-US" dirty="0" smtClean="0"/>
              <a:t>) is a region of ~165 amino acids which is found in the C terminus of the following </a:t>
            </a:r>
            <a:r>
              <a:rPr lang="en-US" dirty="0" err="1" smtClean="0"/>
              <a:t>eIFs</a:t>
            </a:r>
            <a:r>
              <a:rPr lang="en-US" dirty="0" smtClean="0"/>
              <a:t> [</a:t>
            </a:r>
            <a:r>
              <a:rPr lang="en-US" dirty="0" smtClean="0">
                <a:hlinkClick r:id="rId3"/>
              </a:rPr>
              <a:t>PMID: 8520487</a:t>
            </a:r>
            <a:r>
              <a:rPr lang="en-US" dirty="0" smtClean="0"/>
              <a:t>, </a:t>
            </a:r>
            <a:r>
              <a:rPr lang="en-US" dirty="0" smtClean="0">
                <a:hlinkClick r:id="rId4"/>
              </a:rPr>
              <a:t>PMID: 10958635</a:t>
            </a:r>
            <a:r>
              <a:rPr lang="en-US" dirty="0" smtClean="0"/>
              <a:t>, </a:t>
            </a:r>
            <a:r>
              <a:rPr lang="en-US" dirty="0" smtClean="0">
                <a:hlinkClick r:id="rId5"/>
              </a:rPr>
              <a:t>PMID: 14681227</a:t>
            </a:r>
            <a:r>
              <a:rPr lang="en-US" dirty="0" smtClean="0"/>
              <a:t>, </a:t>
            </a:r>
            <a:r>
              <a:rPr lang="en-US" dirty="0" smtClean="0">
                <a:hlinkClick r:id="rId6"/>
              </a:rPr>
              <a:t>PMID: 16616930</a:t>
            </a:r>
            <a:r>
              <a:rPr lang="en-US" dirty="0" smtClean="0"/>
              <a:t>, </a:t>
            </a:r>
            <a:r>
              <a:rPr lang="en-US" dirty="0" smtClean="0">
                <a:hlinkClick r:id="rId7"/>
              </a:rPr>
              <a:t>PMID: 16781736</a:t>
            </a:r>
            <a:r>
              <a:rPr lang="en-US" dirty="0" smtClean="0"/>
              <a:t>]:</a:t>
            </a:r>
          </a:p>
          <a:p>
            <a:r>
              <a:rPr lang="en-US" dirty="0" smtClean="0"/>
              <a:t>Eukaryotic translation initiation factor 2B epsilon (eIF-2B-epsilon).</a:t>
            </a:r>
          </a:p>
          <a:p>
            <a:r>
              <a:rPr lang="en-US" dirty="0" smtClean="0"/>
              <a:t>Eukaryotic translation initiation factor 4 gamma (eIF-4-gamma).</a:t>
            </a:r>
          </a:p>
          <a:p>
            <a:r>
              <a:rPr lang="en-US" dirty="0" smtClean="0"/>
              <a:t>Eukaryotic translation initiation factor 5 (eIF-5), a </a:t>
            </a:r>
            <a:r>
              <a:rPr lang="en-US" dirty="0" err="1" smtClean="0"/>
              <a:t>GTPase</a:t>
            </a:r>
            <a:r>
              <a:rPr lang="en-US" dirty="0" smtClean="0"/>
              <a:t>-activating protein (GAP) specific for eIF2.</a:t>
            </a:r>
          </a:p>
          <a:p>
            <a:r>
              <a:rPr lang="en-US" dirty="0" smtClean="0"/>
              <a:t>The W2 domain has a globular fold and is exclusively composed out of alpha- helices [</a:t>
            </a:r>
            <a:r>
              <a:rPr lang="en-US" dirty="0" smtClean="0">
                <a:hlinkClick r:id="rId5"/>
              </a:rPr>
              <a:t>PMID: 14681227</a:t>
            </a:r>
            <a:r>
              <a:rPr lang="en-US" dirty="0" smtClean="0"/>
              <a:t>, </a:t>
            </a:r>
            <a:r>
              <a:rPr lang="en-US" dirty="0" smtClean="0">
                <a:hlinkClick r:id="rId6"/>
              </a:rPr>
              <a:t>PMID: 16616930</a:t>
            </a:r>
            <a:r>
              <a:rPr lang="en-US" dirty="0" smtClean="0"/>
              <a:t>, </a:t>
            </a:r>
            <a:r>
              <a:rPr lang="en-US" dirty="0" smtClean="0">
                <a:hlinkClick r:id="rId7"/>
              </a:rPr>
              <a:t>PMID: 16781736</a:t>
            </a:r>
            <a:r>
              <a:rPr lang="en-US" dirty="0" smtClean="0"/>
              <a:t>]. The structure can be divided into a structural C-terminal core onto which the two N-terminal helices are attached. The core contains two aromatic/acidic residue-rich regions (AA boxes), which are important for mediating protein-protein interactions. </a:t>
            </a:r>
          </a:p>
          <a:p>
            <a:r>
              <a:rPr lang="en-US" dirty="0" smtClean="0"/>
              <a:t>This domain is found at the C-terminus of several translation initiation factors, including the epsilon chain of eIF2b, where it has been found to catalyze the conversion of eIF2.GDP to its active eIF2.GTP form. The structure of the domain resembles that of a set of concatenated HEAT repeats.</a:t>
            </a:r>
            <a:endParaRPr lang="en-US" dirty="0"/>
          </a:p>
        </p:txBody>
      </p:sp>
      <p:sp>
        <p:nvSpPr>
          <p:cNvPr id="4" name="Slide Number Placeholder 3"/>
          <p:cNvSpPr>
            <a:spLocks noGrp="1"/>
          </p:cNvSpPr>
          <p:nvPr>
            <p:ph type="sldNum" sz="quarter" idx="10"/>
          </p:nvPr>
        </p:nvSpPr>
        <p:spPr/>
        <p:txBody>
          <a:bodyPr/>
          <a:lstStyle/>
          <a:p>
            <a:fld id="{DB2568B4-4978-4FA6-B175-F812E7F31C44}" type="slidenum">
              <a:rPr lang="en-US" smtClean="0"/>
              <a:pPr/>
              <a:t>2</a:t>
            </a:fld>
            <a:endParaRPr lang="en-US"/>
          </a:p>
        </p:txBody>
      </p:sp>
    </p:spTree>
    <p:extLst>
      <p:ext uri="{BB962C8B-B14F-4D97-AF65-F5344CB8AC3E}">
        <p14:creationId xmlns:p14="http://schemas.microsoft.com/office/powerpoint/2010/main" val="216621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Translation of an mRNA molecule</a:t>
            </a:r>
            <a:r>
              <a:rPr lang="en-US" baseline="0" dirty="0" smtClean="0"/>
              <a:t> occurs in a </a:t>
            </a:r>
            <a:r>
              <a:rPr lang="en-US" baseline="0" dirty="0" err="1" smtClean="0"/>
              <a:t>multimeric</a:t>
            </a:r>
            <a:r>
              <a:rPr lang="en-US" baseline="0" dirty="0" smtClean="0"/>
              <a:t> structure, the </a:t>
            </a:r>
            <a:r>
              <a:rPr lang="en-US" baseline="0" dirty="0" err="1" smtClean="0"/>
              <a:t>polysome</a:t>
            </a:r>
            <a:r>
              <a:rPr lang="en-US" baseline="0" dirty="0" smtClean="0"/>
              <a:t>, which consists of multiple </a:t>
            </a:r>
            <a:r>
              <a:rPr lang="en-US" baseline="0" dirty="0" err="1" smtClean="0"/>
              <a:t>ribosomes</a:t>
            </a:r>
            <a:r>
              <a:rPr lang="en-US" baseline="0" dirty="0" smtClean="0"/>
              <a:t> arrayed along the length of the mRNA. </a:t>
            </a:r>
            <a:r>
              <a:rPr lang="en-US" baseline="0" dirty="0" err="1" smtClean="0"/>
              <a:t>Polysomes</a:t>
            </a:r>
            <a:r>
              <a:rPr lang="en-US" baseline="0" dirty="0" smtClean="0"/>
              <a:t> are readily separated according to the number of associated </a:t>
            </a:r>
            <a:r>
              <a:rPr lang="en-US" baseline="0" dirty="0" err="1" smtClean="0"/>
              <a:t>ribosomes</a:t>
            </a:r>
            <a:r>
              <a:rPr lang="en-US" baseline="0" dirty="0" smtClean="0"/>
              <a:t> by velocity sedimentation through a gradient of sucrose, which serves to stabilize the boundaries of the </a:t>
            </a:r>
            <a:r>
              <a:rPr lang="en-US" baseline="0" dirty="0" err="1" smtClean="0"/>
              <a:t>sedimenting</a:t>
            </a:r>
            <a:r>
              <a:rPr lang="en-US" baseline="0" dirty="0" smtClean="0"/>
              <a:t> zone.</a:t>
            </a:r>
            <a:endParaRPr lang="en-US" dirty="0"/>
          </a:p>
        </p:txBody>
      </p:sp>
      <p:sp>
        <p:nvSpPr>
          <p:cNvPr id="4" name="Slide Number Placeholder 3"/>
          <p:cNvSpPr>
            <a:spLocks noGrp="1"/>
          </p:cNvSpPr>
          <p:nvPr>
            <p:ph type="sldNum" sz="quarter" idx="10"/>
          </p:nvPr>
        </p:nvSpPr>
        <p:spPr/>
        <p:txBody>
          <a:bodyPr/>
          <a:lstStyle/>
          <a:p>
            <a:fld id="{A3947229-2FC5-4903-B469-EC355CD70529}"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568B4-4978-4FA6-B175-F812E7F31C44}" type="slidenum">
              <a:rPr lang="en-US" smtClean="0"/>
              <a:pPr/>
              <a:t>5</a:t>
            </a:fld>
            <a:endParaRPr lang="en-US"/>
          </a:p>
        </p:txBody>
      </p:sp>
    </p:spTree>
    <p:extLst>
      <p:ext uri="{BB962C8B-B14F-4D97-AF65-F5344CB8AC3E}">
        <p14:creationId xmlns:p14="http://schemas.microsoft.com/office/powerpoint/2010/main" val="4014783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reported at lab meeting </a:t>
            </a:r>
            <a:endParaRPr lang="en-US" dirty="0"/>
          </a:p>
        </p:txBody>
      </p:sp>
      <p:sp>
        <p:nvSpPr>
          <p:cNvPr id="4" name="Slide Number Placeholder 3"/>
          <p:cNvSpPr>
            <a:spLocks noGrp="1"/>
          </p:cNvSpPr>
          <p:nvPr>
            <p:ph type="sldNum" sz="quarter" idx="10"/>
          </p:nvPr>
        </p:nvSpPr>
        <p:spPr/>
        <p:txBody>
          <a:bodyPr/>
          <a:lstStyle/>
          <a:p>
            <a:fld id="{DB2568B4-4978-4FA6-B175-F812E7F31C44}" type="slidenum">
              <a:rPr lang="en-US" smtClean="0"/>
              <a:pPr/>
              <a:t>6</a:t>
            </a:fld>
            <a:endParaRPr lang="en-US"/>
          </a:p>
        </p:txBody>
      </p:sp>
    </p:spTree>
    <p:extLst>
      <p:ext uri="{BB962C8B-B14F-4D97-AF65-F5344CB8AC3E}">
        <p14:creationId xmlns:p14="http://schemas.microsoft.com/office/powerpoint/2010/main" val="229315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reported at lab meeting</a:t>
            </a:r>
            <a:endParaRPr lang="en-US" dirty="0"/>
          </a:p>
        </p:txBody>
      </p:sp>
      <p:sp>
        <p:nvSpPr>
          <p:cNvPr id="4" name="Slide Number Placeholder 3"/>
          <p:cNvSpPr>
            <a:spLocks noGrp="1"/>
          </p:cNvSpPr>
          <p:nvPr>
            <p:ph type="sldNum" sz="quarter" idx="10"/>
          </p:nvPr>
        </p:nvSpPr>
        <p:spPr/>
        <p:txBody>
          <a:bodyPr/>
          <a:lstStyle/>
          <a:p>
            <a:fld id="{DB2568B4-4978-4FA6-B175-F812E7F31C44}" type="slidenum">
              <a:rPr lang="en-US" smtClean="0"/>
              <a:pPr/>
              <a:t>7</a:t>
            </a:fld>
            <a:endParaRPr lang="en-US"/>
          </a:p>
        </p:txBody>
      </p:sp>
    </p:spTree>
    <p:extLst>
      <p:ext uri="{BB962C8B-B14F-4D97-AF65-F5344CB8AC3E}">
        <p14:creationId xmlns:p14="http://schemas.microsoft.com/office/powerpoint/2010/main" val="309840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5B66F4-C675-064F-9598-EC2F754ABAAA}" type="datetimeFigureOut">
              <a:rPr lang="en-US" smtClean="0"/>
              <a:t>4/7/15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2440831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B66F4-C675-064F-9598-EC2F754ABAAA}" type="datetimeFigureOut">
              <a:rPr lang="en-US" smtClean="0"/>
              <a:t>4/7/15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115355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B66F4-C675-064F-9598-EC2F754ABAAA}" type="datetimeFigureOut">
              <a:rPr lang="en-US" smtClean="0"/>
              <a:t>4/7/15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292549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B66F4-C675-064F-9598-EC2F754ABAAA}" type="datetimeFigureOut">
              <a:rPr lang="en-US" smtClean="0"/>
              <a:t>4/7/15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208529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5B66F4-C675-064F-9598-EC2F754ABAAA}" type="datetimeFigureOut">
              <a:rPr lang="en-US" smtClean="0"/>
              <a:t>4/7/15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351108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5B66F4-C675-064F-9598-EC2F754ABAAA}" type="datetimeFigureOut">
              <a:rPr lang="en-US" smtClean="0"/>
              <a:t>4/7/15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314992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5B66F4-C675-064F-9598-EC2F754ABAAA}" type="datetimeFigureOut">
              <a:rPr lang="en-US" smtClean="0"/>
              <a:t>4/7/15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1426632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5B66F4-C675-064F-9598-EC2F754ABAAA}" type="datetimeFigureOut">
              <a:rPr lang="en-US" smtClean="0"/>
              <a:t>4/7/15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2575967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B66F4-C675-064F-9598-EC2F754ABAAA}" type="datetimeFigureOut">
              <a:rPr lang="en-US" smtClean="0"/>
              <a:t>4/7/15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288704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B66F4-C675-064F-9598-EC2F754ABAAA}" type="datetimeFigureOut">
              <a:rPr lang="en-US" smtClean="0"/>
              <a:t>4/7/15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1471550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B66F4-C675-064F-9598-EC2F754ABAAA}" type="datetimeFigureOut">
              <a:rPr lang="en-US" smtClean="0"/>
              <a:t>4/7/15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4BB2CB-6B73-0F4A-95A8-27A56E5A999E}" type="slidenum">
              <a:rPr lang="en-US" smtClean="0"/>
              <a:t>‹#›</a:t>
            </a:fld>
            <a:endParaRPr lang="en-US"/>
          </a:p>
        </p:txBody>
      </p:sp>
    </p:spTree>
    <p:extLst>
      <p:ext uri="{BB962C8B-B14F-4D97-AF65-F5344CB8AC3E}">
        <p14:creationId xmlns:p14="http://schemas.microsoft.com/office/powerpoint/2010/main" val="15677504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B66F4-C675-064F-9598-EC2F754ABAAA}" type="datetimeFigureOut">
              <a:rPr lang="en-US" smtClean="0"/>
              <a:t>4/7/15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BB2CB-6B73-0F4A-95A8-27A56E5A999E}" type="slidenum">
              <a:rPr lang="en-US" smtClean="0"/>
              <a:t>‹#›</a:t>
            </a:fld>
            <a:endParaRPr lang="en-US"/>
          </a:p>
        </p:txBody>
      </p:sp>
    </p:spTree>
    <p:extLst>
      <p:ext uri="{BB962C8B-B14F-4D97-AF65-F5344CB8AC3E}">
        <p14:creationId xmlns:p14="http://schemas.microsoft.com/office/powerpoint/2010/main" val="2934178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658500"/>
            <a:ext cx="2939743" cy="1959855"/>
            <a:chOff x="914400" y="979221"/>
            <a:chExt cx="3454400" cy="2306126"/>
          </a:xfrm>
        </p:grpSpPr>
        <p:pic>
          <p:nvPicPr>
            <p:cNvPr id="5" name="Picture 8"/>
            <p:cNvPicPr>
              <a:picLocks noChangeAspect="1"/>
            </p:cNvPicPr>
            <p:nvPr/>
          </p:nvPicPr>
          <p:blipFill>
            <a:blip r:embed="rId2"/>
            <a:srcRect/>
            <a:stretch>
              <a:fillRect/>
            </a:stretch>
          </p:blipFill>
          <p:spPr bwMode="auto">
            <a:xfrm>
              <a:off x="914400" y="1380347"/>
              <a:ext cx="3454400" cy="1905000"/>
            </a:xfrm>
            <a:prstGeom prst="rect">
              <a:avLst/>
            </a:prstGeom>
            <a:noFill/>
            <a:ln w="9525">
              <a:noFill/>
              <a:miter lim="800000"/>
              <a:headEnd/>
              <a:tailEnd/>
            </a:ln>
          </p:spPr>
        </p:pic>
        <p:sp>
          <p:nvSpPr>
            <p:cNvPr id="6" name="TextBox 9"/>
            <p:cNvSpPr txBox="1">
              <a:spLocks noChangeArrowheads="1"/>
            </p:cNvSpPr>
            <p:nvPr/>
          </p:nvSpPr>
          <p:spPr bwMode="auto">
            <a:xfrm>
              <a:off x="2147826" y="979221"/>
              <a:ext cx="1395782" cy="434586"/>
            </a:xfrm>
            <a:prstGeom prst="rect">
              <a:avLst/>
            </a:prstGeom>
            <a:noFill/>
            <a:ln w="9525">
              <a:noFill/>
              <a:miter lim="800000"/>
              <a:headEnd/>
              <a:tailEnd/>
            </a:ln>
          </p:spPr>
          <p:txBody>
            <a:bodyPr wrap="square">
              <a:prstTxWarp prst="textNoShape">
                <a:avLst/>
              </a:prstTxWarp>
              <a:spAutoFit/>
            </a:bodyPr>
            <a:lstStyle/>
            <a:p>
              <a:r>
                <a:rPr lang="en-US" dirty="0">
                  <a:latin typeface="Calibri" pitchFamily="-128" charset="0"/>
                </a:rPr>
                <a:t>Wild Type </a:t>
              </a:r>
            </a:p>
          </p:txBody>
        </p:sp>
        <p:sp>
          <p:nvSpPr>
            <p:cNvPr id="7" name="Rectangle 11"/>
            <p:cNvSpPr>
              <a:spLocks noChangeArrowheads="1"/>
            </p:cNvSpPr>
            <p:nvPr/>
          </p:nvSpPr>
          <p:spPr bwMode="auto">
            <a:xfrm>
              <a:off x="2459038" y="1416109"/>
              <a:ext cx="533400" cy="1828800"/>
            </a:xfrm>
            <a:prstGeom prst="rect">
              <a:avLst/>
            </a:prstGeom>
            <a:noFill/>
            <a:ln w="38100" cmpd="dbl">
              <a:solidFill>
                <a:srgbClr val="FF1A01"/>
              </a:solidFill>
              <a:round/>
              <a:headEnd/>
              <a:tailEnd/>
            </a:ln>
          </p:spPr>
          <p:txBody>
            <a:bodyPr>
              <a:prstTxWarp prst="textNoShape">
                <a:avLst/>
              </a:prstTxWarp>
            </a:bodyPr>
            <a:lstStyle/>
            <a:p>
              <a:endParaRPr lang="en-US">
                <a:latin typeface="Calibri" pitchFamily="-128" charset="0"/>
              </a:endParaRPr>
            </a:p>
          </p:txBody>
        </p:sp>
      </p:grpSp>
      <p:grpSp>
        <p:nvGrpSpPr>
          <p:cNvPr id="8" name="Group 7"/>
          <p:cNvGrpSpPr/>
          <p:nvPr/>
        </p:nvGrpSpPr>
        <p:grpSpPr>
          <a:xfrm>
            <a:off x="544636" y="2618355"/>
            <a:ext cx="2914343" cy="1853306"/>
            <a:chOff x="4648200" y="958669"/>
            <a:chExt cx="3429000" cy="2326678"/>
          </a:xfrm>
        </p:grpSpPr>
        <p:pic>
          <p:nvPicPr>
            <p:cNvPr id="9" name="Picture 7"/>
            <p:cNvPicPr>
              <a:picLocks noChangeAspect="1"/>
            </p:cNvPicPr>
            <p:nvPr/>
          </p:nvPicPr>
          <p:blipFill>
            <a:blip r:embed="rId3"/>
            <a:srcRect/>
            <a:stretch>
              <a:fillRect/>
            </a:stretch>
          </p:blipFill>
          <p:spPr bwMode="auto">
            <a:xfrm>
              <a:off x="4648200" y="1380347"/>
              <a:ext cx="3429000" cy="1905000"/>
            </a:xfrm>
            <a:prstGeom prst="rect">
              <a:avLst/>
            </a:prstGeom>
            <a:noFill/>
            <a:ln w="9525">
              <a:noFill/>
              <a:miter lim="800000"/>
              <a:headEnd/>
              <a:tailEnd/>
            </a:ln>
          </p:spPr>
        </p:pic>
        <p:sp>
          <p:nvSpPr>
            <p:cNvPr id="10" name="TextBox 10"/>
            <p:cNvSpPr txBox="1">
              <a:spLocks noChangeArrowheads="1"/>
            </p:cNvSpPr>
            <p:nvPr/>
          </p:nvSpPr>
          <p:spPr bwMode="auto">
            <a:xfrm>
              <a:off x="5512732" y="958669"/>
              <a:ext cx="2103433" cy="463667"/>
            </a:xfrm>
            <a:prstGeom prst="rect">
              <a:avLst/>
            </a:prstGeom>
            <a:noFill/>
            <a:ln w="9525">
              <a:noFill/>
              <a:miter lim="800000"/>
              <a:headEnd/>
              <a:tailEnd/>
            </a:ln>
          </p:spPr>
          <p:txBody>
            <a:bodyPr wrap="square">
              <a:prstTxWarp prst="textNoShape">
                <a:avLst/>
              </a:prstTxWarp>
              <a:spAutoFit/>
            </a:bodyPr>
            <a:lstStyle/>
            <a:p>
              <a:r>
                <a:rPr lang="en-US" i="1" dirty="0">
                  <a:latin typeface="Calibri" pitchFamily="-128" charset="0"/>
                </a:rPr>
                <a:t>repro8/repro8</a:t>
              </a:r>
            </a:p>
          </p:txBody>
        </p:sp>
        <p:sp>
          <p:nvSpPr>
            <p:cNvPr id="11" name="Rectangle 12"/>
            <p:cNvSpPr>
              <a:spLocks noChangeArrowheads="1"/>
            </p:cNvSpPr>
            <p:nvPr/>
          </p:nvSpPr>
          <p:spPr bwMode="auto">
            <a:xfrm>
              <a:off x="6096000" y="1416109"/>
              <a:ext cx="533400" cy="1828800"/>
            </a:xfrm>
            <a:prstGeom prst="rect">
              <a:avLst/>
            </a:prstGeom>
            <a:noFill/>
            <a:ln w="38100" cmpd="dbl">
              <a:solidFill>
                <a:srgbClr val="26FE1D"/>
              </a:solidFill>
              <a:round/>
              <a:headEnd/>
              <a:tailEnd/>
            </a:ln>
          </p:spPr>
          <p:txBody>
            <a:bodyPr>
              <a:prstTxWarp prst="textNoShape">
                <a:avLst/>
              </a:prstTxWarp>
            </a:bodyPr>
            <a:lstStyle/>
            <a:p>
              <a:endParaRPr lang="en-US">
                <a:solidFill>
                  <a:srgbClr val="FF0000"/>
                </a:solidFill>
                <a:latin typeface="Calibri" pitchFamily="-128" charset="0"/>
              </a:endParaRPr>
            </a:p>
          </p:txBody>
        </p:sp>
      </p:grpSp>
      <p:sp>
        <p:nvSpPr>
          <p:cNvPr id="12" name="Title 1"/>
          <p:cNvSpPr txBox="1">
            <a:spLocks/>
          </p:cNvSpPr>
          <p:nvPr/>
        </p:nvSpPr>
        <p:spPr>
          <a:xfrm>
            <a:off x="457200" y="35579"/>
            <a:ext cx="8229600" cy="81967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a:ea typeface="ＭＳ Ｐゴシック" pitchFamily="-128" charset="-128"/>
                <a:cs typeface="Arial"/>
              </a:rPr>
              <a:t>G to C mutation in </a:t>
            </a:r>
            <a:r>
              <a:rPr lang="en-US" sz="3200" b="1" i="1" dirty="0" smtClean="0">
                <a:latin typeface="Arial"/>
                <a:ea typeface="ＭＳ Ｐゴシック" pitchFamily="-128" charset="-128"/>
                <a:cs typeface="Arial"/>
              </a:rPr>
              <a:t>Eif4g3</a:t>
            </a:r>
            <a:r>
              <a:rPr lang="en-US" sz="3200" b="1" dirty="0" smtClean="0">
                <a:latin typeface="Arial"/>
                <a:ea typeface="ＭＳ Ｐゴシック" pitchFamily="-128" charset="-128"/>
                <a:cs typeface="Arial"/>
              </a:rPr>
              <a:t> was identified</a:t>
            </a:r>
            <a:endParaRPr lang="en-US" sz="3200" b="1" dirty="0">
              <a:latin typeface="Arial"/>
              <a:ea typeface="ＭＳ Ｐゴシック" pitchFamily="-128" charset="-128"/>
              <a:cs typeface="Arial"/>
            </a:endParaRPr>
          </a:p>
        </p:txBody>
      </p:sp>
      <p:sp>
        <p:nvSpPr>
          <p:cNvPr id="13" name="Rectangle 12"/>
          <p:cNvSpPr/>
          <p:nvPr/>
        </p:nvSpPr>
        <p:spPr>
          <a:xfrm>
            <a:off x="4001978" y="898225"/>
            <a:ext cx="4572000" cy="5324535"/>
          </a:xfrm>
          <a:prstGeom prst="rect">
            <a:avLst/>
          </a:prstGeom>
        </p:spPr>
        <p:txBody>
          <a:bodyPr>
            <a:spAutoFit/>
          </a:bodyPr>
          <a:lstStyle/>
          <a:p>
            <a:pPr>
              <a:spcAft>
                <a:spcPts val="1200"/>
              </a:spcAft>
              <a:buFont typeface="Arial" pitchFamily="64" charset="0"/>
              <a:buChar char="•"/>
            </a:pPr>
            <a:r>
              <a:rPr lang="en-US" sz="2000" i="1" dirty="0">
                <a:latin typeface="Arial"/>
                <a:cs typeface="Arial"/>
              </a:rPr>
              <a:t>repro8 </a:t>
            </a:r>
            <a:r>
              <a:rPr lang="en-US" sz="2000" dirty="0">
                <a:latin typeface="Arial"/>
                <a:cs typeface="Arial"/>
              </a:rPr>
              <a:t>carries an ENU-induced mutation.</a:t>
            </a:r>
          </a:p>
          <a:p>
            <a:pPr>
              <a:spcAft>
                <a:spcPts val="1200"/>
              </a:spcAft>
              <a:buFont typeface="Arial" pitchFamily="64" charset="0"/>
              <a:buChar char="•"/>
            </a:pPr>
            <a:r>
              <a:rPr lang="en-US" sz="2000" i="1" dirty="0">
                <a:latin typeface="Arial"/>
                <a:cs typeface="Arial"/>
              </a:rPr>
              <a:t>repro8 has</a:t>
            </a:r>
            <a:r>
              <a:rPr lang="en-US" sz="2000" dirty="0">
                <a:latin typeface="Arial"/>
                <a:cs typeface="Arial"/>
              </a:rPr>
              <a:t> small testes.</a:t>
            </a:r>
          </a:p>
          <a:p>
            <a:pPr>
              <a:spcAft>
                <a:spcPts val="1200"/>
              </a:spcAft>
              <a:buFont typeface="Arial" pitchFamily="64" charset="0"/>
              <a:buChar char="•"/>
            </a:pPr>
            <a:r>
              <a:rPr lang="en-US" sz="2000" dirty="0">
                <a:latin typeface="Arial"/>
                <a:cs typeface="Arial"/>
              </a:rPr>
              <a:t> Only males are infertile: arrest at meiotic prophase I with normal sexual behavior, components of major cell cycle regulator present. </a:t>
            </a:r>
            <a:r>
              <a:rPr lang="en-US" sz="2000" u="sng" dirty="0">
                <a:latin typeface="Arial"/>
                <a:cs typeface="Arial"/>
              </a:rPr>
              <a:t>HSPA2 is dramatically reduced in the mutant.</a:t>
            </a:r>
            <a:endParaRPr lang="en-US" sz="2000" i="1" u="sng" dirty="0">
              <a:latin typeface="Arial"/>
              <a:cs typeface="Arial"/>
            </a:endParaRPr>
          </a:p>
          <a:p>
            <a:pPr>
              <a:spcAft>
                <a:spcPts val="1800"/>
              </a:spcAft>
            </a:pPr>
            <a:r>
              <a:rPr lang="en-US" sz="2000" dirty="0">
                <a:latin typeface="Arial"/>
                <a:cs typeface="Arial"/>
              </a:rPr>
              <a:t>The mutation was identified in </a:t>
            </a:r>
            <a:r>
              <a:rPr lang="en-US" sz="2000" i="1" dirty="0">
                <a:latin typeface="Arial"/>
                <a:cs typeface="Arial"/>
              </a:rPr>
              <a:t>Eif4g3</a:t>
            </a:r>
            <a:r>
              <a:rPr lang="en-US" sz="2000" dirty="0">
                <a:latin typeface="Arial"/>
                <a:cs typeface="Arial"/>
              </a:rPr>
              <a:t> (</a:t>
            </a:r>
            <a:r>
              <a:rPr lang="en-US" sz="2000" b="1" dirty="0">
                <a:latin typeface="Arial"/>
                <a:cs typeface="Arial"/>
              </a:rPr>
              <a:t>eukaryotic translation initiation factor 4 gamma, 3 </a:t>
            </a:r>
            <a:r>
              <a:rPr lang="en-US" sz="2000" dirty="0">
                <a:latin typeface="Arial"/>
                <a:cs typeface="Arial"/>
              </a:rPr>
              <a:t>)</a:t>
            </a:r>
            <a:r>
              <a:rPr lang="en-US" sz="2000" i="1" dirty="0" smtClean="0">
                <a:latin typeface="Arial"/>
                <a:cs typeface="Arial"/>
              </a:rPr>
              <a:t>.</a:t>
            </a:r>
          </a:p>
          <a:p>
            <a:pPr>
              <a:spcAft>
                <a:spcPts val="1800"/>
              </a:spcAft>
            </a:pPr>
            <a:r>
              <a:rPr lang="en-US" sz="2000" dirty="0" smtClean="0">
                <a:latin typeface="Arial"/>
                <a:cs typeface="Arial"/>
              </a:rPr>
              <a:t>A testis specific variant was identified.</a:t>
            </a:r>
            <a:endParaRPr lang="en-US" sz="2000" dirty="0">
              <a:latin typeface="Arial"/>
              <a:cs typeface="Arial"/>
            </a:endParaRPr>
          </a:p>
          <a:p>
            <a:pPr>
              <a:spcAft>
                <a:spcPts val="1800"/>
              </a:spcAft>
            </a:pPr>
            <a:r>
              <a:rPr lang="en-US" sz="2000" dirty="0">
                <a:latin typeface="Arial"/>
                <a:cs typeface="Arial"/>
              </a:rPr>
              <a:t>The mutation is a missense mutation: alanine to </a:t>
            </a:r>
            <a:r>
              <a:rPr lang="en-US" sz="2000" dirty="0" err="1">
                <a:latin typeface="Arial"/>
                <a:cs typeface="Arial"/>
              </a:rPr>
              <a:t>proline</a:t>
            </a:r>
            <a:r>
              <a:rPr lang="en-US" sz="2000" dirty="0">
                <a:latin typeface="Arial"/>
                <a:cs typeface="Arial"/>
              </a:rPr>
              <a:t>.</a:t>
            </a:r>
          </a:p>
        </p:txBody>
      </p:sp>
      <p:sp>
        <p:nvSpPr>
          <p:cNvPr id="14" name="TextBox 13"/>
          <p:cNvSpPr txBox="1"/>
          <p:nvPr/>
        </p:nvSpPr>
        <p:spPr>
          <a:xfrm>
            <a:off x="2255886" y="6021812"/>
            <a:ext cx="903200" cy="369332"/>
          </a:xfrm>
          <a:prstGeom prst="rect">
            <a:avLst/>
          </a:prstGeom>
          <a:noFill/>
        </p:spPr>
        <p:txBody>
          <a:bodyPr wrap="none" rtlCol="0">
            <a:spAutoFit/>
          </a:bodyPr>
          <a:lstStyle/>
          <a:p>
            <a:r>
              <a:rPr lang="en-US" dirty="0" err="1" smtClean="0">
                <a:latin typeface="Arial"/>
                <a:cs typeface="Arial"/>
              </a:rPr>
              <a:t>Proline</a:t>
            </a:r>
            <a:endParaRPr lang="en-US" dirty="0"/>
          </a:p>
        </p:txBody>
      </p:sp>
      <p:sp>
        <p:nvSpPr>
          <p:cNvPr id="15" name="TextBox 14"/>
          <p:cNvSpPr txBox="1"/>
          <p:nvPr/>
        </p:nvSpPr>
        <p:spPr>
          <a:xfrm>
            <a:off x="790501" y="6021812"/>
            <a:ext cx="967532" cy="369332"/>
          </a:xfrm>
          <a:prstGeom prst="rect">
            <a:avLst/>
          </a:prstGeom>
          <a:noFill/>
        </p:spPr>
        <p:txBody>
          <a:bodyPr wrap="none" rtlCol="0">
            <a:spAutoFit/>
          </a:bodyPr>
          <a:lstStyle/>
          <a:p>
            <a:r>
              <a:rPr lang="en-US" dirty="0" smtClean="0">
                <a:latin typeface="Arial"/>
                <a:cs typeface="Arial"/>
              </a:rPr>
              <a:t>Alanine</a:t>
            </a:r>
            <a:endParaRPr lang="en-US" dirty="0"/>
          </a:p>
        </p:txBody>
      </p:sp>
      <p:pic>
        <p:nvPicPr>
          <p:cNvPr id="16" name="Picture 15"/>
          <p:cNvPicPr>
            <a:picLocks noChangeAspect="1"/>
          </p:cNvPicPr>
          <p:nvPr/>
        </p:nvPicPr>
        <p:blipFill>
          <a:blip r:embed="rId4"/>
          <a:stretch>
            <a:fillRect/>
          </a:stretch>
        </p:blipFill>
        <p:spPr>
          <a:xfrm>
            <a:off x="2255886" y="4954112"/>
            <a:ext cx="1244947" cy="908811"/>
          </a:xfrm>
          <a:prstGeom prst="rect">
            <a:avLst/>
          </a:prstGeom>
        </p:spPr>
      </p:pic>
      <p:pic>
        <p:nvPicPr>
          <p:cNvPr id="17" name="Picture 16"/>
          <p:cNvPicPr>
            <a:picLocks noChangeAspect="1"/>
          </p:cNvPicPr>
          <p:nvPr/>
        </p:nvPicPr>
        <p:blipFill>
          <a:blip r:embed="rId5"/>
          <a:stretch>
            <a:fillRect/>
          </a:stretch>
        </p:blipFill>
        <p:spPr>
          <a:xfrm>
            <a:off x="792555" y="4948523"/>
            <a:ext cx="898543" cy="914400"/>
          </a:xfrm>
          <a:prstGeom prst="rect">
            <a:avLst/>
          </a:prstGeom>
        </p:spPr>
      </p:pic>
    </p:spTree>
    <p:extLst>
      <p:ext uri="{BB962C8B-B14F-4D97-AF65-F5344CB8AC3E}">
        <p14:creationId xmlns:p14="http://schemas.microsoft.com/office/powerpoint/2010/main" val="85409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58" y="1205844"/>
            <a:ext cx="4628195" cy="363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8"/>
          <p:cNvSpPr txBox="1">
            <a:spLocks noChangeArrowheads="1"/>
          </p:cNvSpPr>
          <p:nvPr/>
        </p:nvSpPr>
        <p:spPr bwMode="auto">
          <a:xfrm>
            <a:off x="381000" y="304800"/>
            <a:ext cx="830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endParaRPr lang="en-US"/>
          </a:p>
        </p:txBody>
      </p:sp>
      <p:sp>
        <p:nvSpPr>
          <p:cNvPr id="6" name="Text Box 9"/>
          <p:cNvSpPr txBox="1">
            <a:spLocks noChangeArrowheads="1"/>
          </p:cNvSpPr>
          <p:nvPr/>
        </p:nvSpPr>
        <p:spPr bwMode="auto">
          <a:xfrm>
            <a:off x="788775" y="128626"/>
            <a:ext cx="7898025"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spcBef>
                <a:spcPct val="50000"/>
              </a:spcBef>
            </a:pPr>
            <a:r>
              <a:rPr lang="en-US" sz="3200" b="1" dirty="0" smtClean="0">
                <a:latin typeface="Arial"/>
                <a:cs typeface="Arial"/>
              </a:rPr>
              <a:t>EIF4G serves as a scaffold protein in pre-initiation complex</a:t>
            </a:r>
            <a:endParaRPr lang="en-US" sz="3200" b="1" dirty="0">
              <a:latin typeface="Arial"/>
              <a:cs typeface="Arial"/>
            </a:endParaRPr>
          </a:p>
        </p:txBody>
      </p:sp>
      <p:grpSp>
        <p:nvGrpSpPr>
          <p:cNvPr id="7" name="Group 6"/>
          <p:cNvGrpSpPr/>
          <p:nvPr/>
        </p:nvGrpSpPr>
        <p:grpSpPr>
          <a:xfrm>
            <a:off x="1063927" y="5138872"/>
            <a:ext cx="6952590" cy="1162628"/>
            <a:chOff x="506722" y="4510865"/>
            <a:chExt cx="6952590" cy="1162628"/>
          </a:xfrm>
        </p:grpSpPr>
        <p:grpSp>
          <p:nvGrpSpPr>
            <p:cNvPr id="8" name="Group 672"/>
            <p:cNvGrpSpPr/>
            <p:nvPr/>
          </p:nvGrpSpPr>
          <p:grpSpPr>
            <a:xfrm>
              <a:off x="804646" y="4561665"/>
              <a:ext cx="6654666" cy="1111828"/>
              <a:chOff x="1569603" y="4783402"/>
              <a:chExt cx="6654666" cy="1111828"/>
            </a:xfrm>
          </p:grpSpPr>
          <p:grpSp>
            <p:nvGrpSpPr>
              <p:cNvPr id="10" name="Group 509"/>
              <p:cNvGrpSpPr/>
              <p:nvPr/>
            </p:nvGrpSpPr>
            <p:grpSpPr>
              <a:xfrm>
                <a:off x="1569603" y="4783402"/>
                <a:ext cx="6654666" cy="1095695"/>
                <a:chOff x="4325" y="1364951"/>
                <a:chExt cx="9171318" cy="1095695"/>
              </a:xfrm>
            </p:grpSpPr>
            <p:grpSp>
              <p:nvGrpSpPr>
                <p:cNvPr id="12" name="Group 135"/>
                <p:cNvGrpSpPr/>
                <p:nvPr/>
              </p:nvGrpSpPr>
              <p:grpSpPr>
                <a:xfrm>
                  <a:off x="157480" y="1580395"/>
                  <a:ext cx="8665462" cy="149852"/>
                  <a:chOff x="157480" y="2443995"/>
                  <a:chExt cx="8665462" cy="149852"/>
                </a:xfrm>
              </p:grpSpPr>
              <p:grpSp>
                <p:nvGrpSpPr>
                  <p:cNvPr id="42" name="Group 11"/>
                  <p:cNvGrpSpPr/>
                  <p:nvPr/>
                </p:nvGrpSpPr>
                <p:grpSpPr>
                  <a:xfrm>
                    <a:off x="157480" y="2501901"/>
                    <a:ext cx="1371600" cy="91945"/>
                    <a:chOff x="576580" y="2501900"/>
                    <a:chExt cx="1371600" cy="165100"/>
                  </a:xfrm>
                </p:grpSpPr>
                <p:sp>
                  <p:nvSpPr>
                    <p:cNvPr id="84" name="Rectangle 5"/>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6"/>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7"/>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9"/>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12"/>
                  <p:cNvGrpSpPr/>
                  <p:nvPr/>
                </p:nvGrpSpPr>
                <p:grpSpPr>
                  <a:xfrm>
                    <a:off x="1529080" y="2501901"/>
                    <a:ext cx="1371600" cy="91945"/>
                    <a:chOff x="576580" y="2501900"/>
                    <a:chExt cx="1371600" cy="165100"/>
                  </a:xfrm>
                </p:grpSpPr>
                <p:sp>
                  <p:nvSpPr>
                    <p:cNvPr id="79" name="Rectangle 78"/>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18"/>
                  <p:cNvGrpSpPr/>
                  <p:nvPr/>
                </p:nvGrpSpPr>
                <p:grpSpPr>
                  <a:xfrm>
                    <a:off x="2900680" y="2501901"/>
                    <a:ext cx="1371600" cy="91945"/>
                    <a:chOff x="576580" y="2501900"/>
                    <a:chExt cx="1371600" cy="165100"/>
                  </a:xfrm>
                </p:grpSpPr>
                <p:sp>
                  <p:nvSpPr>
                    <p:cNvPr id="74" name="Rectangle 73"/>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24"/>
                  <p:cNvGrpSpPr/>
                  <p:nvPr/>
                </p:nvGrpSpPr>
                <p:grpSpPr>
                  <a:xfrm>
                    <a:off x="4272280" y="2501901"/>
                    <a:ext cx="1371600" cy="91945"/>
                    <a:chOff x="576580" y="2501900"/>
                    <a:chExt cx="1371600" cy="165100"/>
                  </a:xfrm>
                </p:grpSpPr>
                <p:sp>
                  <p:nvSpPr>
                    <p:cNvPr id="69" name="Rectangle 68"/>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30"/>
                  <p:cNvGrpSpPr/>
                  <p:nvPr/>
                </p:nvGrpSpPr>
                <p:grpSpPr>
                  <a:xfrm>
                    <a:off x="5643880" y="2501901"/>
                    <a:ext cx="1371600" cy="91945"/>
                    <a:chOff x="576580" y="2501900"/>
                    <a:chExt cx="1371600" cy="165100"/>
                  </a:xfrm>
                </p:grpSpPr>
                <p:sp>
                  <p:nvSpPr>
                    <p:cNvPr id="64" name="Rectangle 63"/>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32"/>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33"/>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34"/>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35"/>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114"/>
                  <p:cNvGrpSpPr/>
                  <p:nvPr/>
                </p:nvGrpSpPr>
                <p:grpSpPr>
                  <a:xfrm>
                    <a:off x="7015480" y="2501901"/>
                    <a:ext cx="1371600" cy="91945"/>
                    <a:chOff x="576580" y="2501900"/>
                    <a:chExt cx="1371600" cy="165100"/>
                  </a:xfrm>
                </p:grpSpPr>
                <p:sp>
                  <p:nvSpPr>
                    <p:cNvPr id="59" name="Rectangle 58"/>
                    <p:cNvSpPr/>
                    <p:nvPr/>
                  </p:nvSpPr>
                  <p:spPr>
                    <a:xfrm>
                      <a:off x="57658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5090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12522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139954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673860" y="2501900"/>
                      <a:ext cx="274320" cy="165100"/>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Rectangle 47"/>
                  <p:cNvSpPr/>
                  <p:nvPr/>
                </p:nvSpPr>
                <p:spPr>
                  <a:xfrm>
                    <a:off x="8667494" y="2501901"/>
                    <a:ext cx="155448" cy="91946"/>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387080" y="2501901"/>
                    <a:ext cx="274320" cy="91946"/>
                  </a:xfrm>
                  <a:prstGeom prst="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rot="5400000" flipH="1" flipV="1">
                    <a:off x="159068" y="2501900"/>
                    <a:ext cx="158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124623"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1485109"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5400000">
                    <a:off x="2856709"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4229899"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a:off x="5599909"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5400000">
                    <a:off x="6973097"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8344697"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5400000">
                    <a:off x="8767859" y="2486378"/>
                    <a:ext cx="86353"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4325" y="1364951"/>
                  <a:ext cx="274320" cy="230832"/>
                </a:xfrm>
                <a:prstGeom prst="rect">
                  <a:avLst/>
                </a:prstGeom>
                <a:noFill/>
              </p:spPr>
              <p:txBody>
                <a:bodyPr wrap="square" rtlCol="0">
                  <a:spAutoFit/>
                </a:bodyPr>
                <a:lstStyle/>
                <a:p>
                  <a:r>
                    <a:rPr lang="en-US" sz="900" b="1" dirty="0" smtClean="0">
                      <a:latin typeface="Times New Roman"/>
                      <a:cs typeface="Times New Roman"/>
                    </a:rPr>
                    <a:t>1</a:t>
                  </a:r>
                  <a:endParaRPr lang="en-US" sz="900" b="1" dirty="0">
                    <a:latin typeface="Times New Roman"/>
                    <a:cs typeface="Times New Roman"/>
                  </a:endParaRPr>
                </a:p>
              </p:txBody>
            </p:sp>
            <p:sp>
              <p:nvSpPr>
                <p:cNvPr id="14" name="TextBox 13"/>
                <p:cNvSpPr txBox="1"/>
                <p:nvPr/>
              </p:nvSpPr>
              <p:spPr>
                <a:xfrm>
                  <a:off x="1301311" y="1364951"/>
                  <a:ext cx="723899" cy="230832"/>
                </a:xfrm>
                <a:prstGeom prst="rect">
                  <a:avLst/>
                </a:prstGeom>
                <a:noFill/>
              </p:spPr>
              <p:txBody>
                <a:bodyPr wrap="square" rtlCol="0">
                  <a:spAutoFit/>
                </a:bodyPr>
                <a:lstStyle/>
                <a:p>
                  <a:r>
                    <a:rPr lang="en-US" sz="900" b="1" dirty="0" smtClean="0">
                      <a:latin typeface="Times New Roman"/>
                      <a:cs typeface="Times New Roman"/>
                    </a:rPr>
                    <a:t>250</a:t>
                  </a:r>
                  <a:endParaRPr lang="en-US" sz="900" b="1" dirty="0">
                    <a:latin typeface="Times New Roman"/>
                    <a:cs typeface="Times New Roman"/>
                  </a:endParaRPr>
                </a:p>
              </p:txBody>
            </p:sp>
            <p:sp>
              <p:nvSpPr>
                <p:cNvPr id="15" name="TextBox 14"/>
                <p:cNvSpPr txBox="1"/>
                <p:nvPr/>
              </p:nvSpPr>
              <p:spPr>
                <a:xfrm>
                  <a:off x="2632038" y="1364951"/>
                  <a:ext cx="515696" cy="230832"/>
                </a:xfrm>
                <a:prstGeom prst="rect">
                  <a:avLst/>
                </a:prstGeom>
                <a:noFill/>
              </p:spPr>
              <p:txBody>
                <a:bodyPr wrap="square" rtlCol="0">
                  <a:spAutoFit/>
                </a:bodyPr>
                <a:lstStyle/>
                <a:p>
                  <a:r>
                    <a:rPr lang="en-US" sz="900" b="1" dirty="0" smtClean="0">
                      <a:latin typeface="Times New Roman"/>
                      <a:cs typeface="Times New Roman"/>
                    </a:rPr>
                    <a:t>500</a:t>
                  </a:r>
                  <a:endParaRPr lang="en-US" sz="900" b="1" dirty="0">
                    <a:latin typeface="Times New Roman"/>
                    <a:cs typeface="Times New Roman"/>
                  </a:endParaRPr>
                </a:p>
              </p:txBody>
            </p:sp>
            <p:sp>
              <p:nvSpPr>
                <p:cNvPr id="16" name="TextBox 15"/>
                <p:cNvSpPr txBox="1"/>
                <p:nvPr/>
              </p:nvSpPr>
              <p:spPr>
                <a:xfrm>
                  <a:off x="4002160" y="1364951"/>
                  <a:ext cx="593577" cy="230832"/>
                </a:xfrm>
                <a:prstGeom prst="rect">
                  <a:avLst/>
                </a:prstGeom>
                <a:noFill/>
              </p:spPr>
              <p:txBody>
                <a:bodyPr wrap="square" rtlCol="0">
                  <a:spAutoFit/>
                </a:bodyPr>
                <a:lstStyle/>
                <a:p>
                  <a:r>
                    <a:rPr lang="en-US" sz="900" b="1" dirty="0" smtClean="0">
                      <a:latin typeface="Times New Roman"/>
                      <a:cs typeface="Times New Roman"/>
                    </a:rPr>
                    <a:t>750</a:t>
                  </a:r>
                  <a:endParaRPr lang="en-US" sz="900" b="1" dirty="0">
                    <a:latin typeface="Times New Roman"/>
                    <a:cs typeface="Times New Roman"/>
                  </a:endParaRPr>
                </a:p>
              </p:txBody>
            </p:sp>
            <p:sp>
              <p:nvSpPr>
                <p:cNvPr id="17" name="TextBox 16"/>
                <p:cNvSpPr txBox="1"/>
                <p:nvPr/>
              </p:nvSpPr>
              <p:spPr>
                <a:xfrm>
                  <a:off x="5333613" y="1364951"/>
                  <a:ext cx="571729" cy="230832"/>
                </a:xfrm>
                <a:prstGeom prst="rect">
                  <a:avLst/>
                </a:prstGeom>
                <a:noFill/>
              </p:spPr>
              <p:txBody>
                <a:bodyPr wrap="square" rtlCol="0">
                  <a:spAutoFit/>
                </a:bodyPr>
                <a:lstStyle/>
                <a:p>
                  <a:r>
                    <a:rPr lang="en-US" sz="900" b="1" dirty="0" smtClean="0">
                      <a:latin typeface="Times New Roman"/>
                      <a:cs typeface="Times New Roman"/>
                    </a:rPr>
                    <a:t>1000</a:t>
                  </a:r>
                  <a:endParaRPr lang="en-US" sz="900" b="1" dirty="0">
                    <a:latin typeface="Times New Roman"/>
                    <a:cs typeface="Times New Roman"/>
                  </a:endParaRPr>
                </a:p>
              </p:txBody>
            </p:sp>
            <p:sp>
              <p:nvSpPr>
                <p:cNvPr id="18" name="TextBox 17"/>
                <p:cNvSpPr txBox="1"/>
                <p:nvPr/>
              </p:nvSpPr>
              <p:spPr>
                <a:xfrm>
                  <a:off x="6682006" y="1364951"/>
                  <a:ext cx="623821" cy="230832"/>
                </a:xfrm>
                <a:prstGeom prst="rect">
                  <a:avLst/>
                </a:prstGeom>
                <a:noFill/>
              </p:spPr>
              <p:txBody>
                <a:bodyPr wrap="square" rtlCol="0">
                  <a:spAutoFit/>
                </a:bodyPr>
                <a:lstStyle/>
                <a:p>
                  <a:r>
                    <a:rPr lang="en-US" sz="900" b="1" dirty="0" smtClean="0">
                      <a:latin typeface="Times New Roman"/>
                      <a:cs typeface="Times New Roman"/>
                    </a:rPr>
                    <a:t>1250</a:t>
                  </a:r>
                  <a:endParaRPr lang="en-US" sz="900" b="1" dirty="0">
                    <a:latin typeface="Times New Roman"/>
                    <a:cs typeface="Times New Roman"/>
                  </a:endParaRPr>
                </a:p>
              </p:txBody>
            </p:sp>
            <p:sp>
              <p:nvSpPr>
                <p:cNvPr id="19" name="TextBox 18"/>
                <p:cNvSpPr txBox="1"/>
                <p:nvPr/>
              </p:nvSpPr>
              <p:spPr>
                <a:xfrm>
                  <a:off x="8038338" y="1364951"/>
                  <a:ext cx="629156" cy="230832"/>
                </a:xfrm>
                <a:prstGeom prst="rect">
                  <a:avLst/>
                </a:prstGeom>
                <a:noFill/>
              </p:spPr>
              <p:txBody>
                <a:bodyPr wrap="square" rtlCol="0">
                  <a:spAutoFit/>
                </a:bodyPr>
                <a:lstStyle/>
                <a:p>
                  <a:r>
                    <a:rPr lang="en-US" sz="900" b="1" dirty="0" smtClean="0">
                      <a:latin typeface="Times New Roman"/>
                      <a:cs typeface="Times New Roman"/>
                    </a:rPr>
                    <a:t>1500</a:t>
                  </a:r>
                  <a:endParaRPr lang="en-US" sz="900" b="1" dirty="0">
                    <a:latin typeface="Times New Roman"/>
                    <a:cs typeface="Times New Roman"/>
                  </a:endParaRPr>
                </a:p>
              </p:txBody>
            </p:sp>
            <p:sp>
              <p:nvSpPr>
                <p:cNvPr id="20" name="Rectangle 19"/>
                <p:cNvSpPr/>
                <p:nvPr/>
              </p:nvSpPr>
              <p:spPr>
                <a:xfrm>
                  <a:off x="993140" y="1982469"/>
                  <a:ext cx="189230" cy="85853"/>
                </a:xfrm>
                <a:prstGeom prst="rect">
                  <a:avLst/>
                </a:prstGeom>
                <a:solidFill>
                  <a:srgbClr val="660066"/>
                </a:solid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00559" y="2011681"/>
                  <a:ext cx="804903" cy="215444"/>
                </a:xfrm>
                <a:prstGeom prst="rect">
                  <a:avLst/>
                </a:prstGeom>
                <a:noFill/>
              </p:spPr>
              <p:txBody>
                <a:bodyPr wrap="square" rtlCol="0">
                  <a:spAutoFit/>
                </a:bodyPr>
                <a:lstStyle/>
                <a:p>
                  <a:r>
                    <a:rPr lang="en-US" sz="800" b="1" dirty="0" smtClean="0">
                      <a:solidFill>
                        <a:srgbClr val="660066"/>
                      </a:solidFill>
                      <a:latin typeface="Arial"/>
                      <a:cs typeface="Arial"/>
                    </a:rPr>
                    <a:t>PABPC1</a:t>
                  </a:r>
                  <a:endParaRPr lang="en-US" sz="800" b="1" dirty="0">
                    <a:solidFill>
                      <a:srgbClr val="660066"/>
                    </a:solidFill>
                    <a:latin typeface="Arial"/>
                    <a:cs typeface="Arial"/>
                  </a:endParaRPr>
                </a:p>
              </p:txBody>
            </p:sp>
            <p:sp>
              <p:nvSpPr>
                <p:cNvPr id="22" name="Rectangle 21"/>
                <p:cNvSpPr/>
                <p:nvPr/>
              </p:nvSpPr>
              <p:spPr>
                <a:xfrm>
                  <a:off x="3547110" y="1982469"/>
                  <a:ext cx="54864" cy="85853"/>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297521" y="2011680"/>
                  <a:ext cx="722142" cy="215444"/>
                </a:xfrm>
                <a:prstGeom prst="rect">
                  <a:avLst/>
                </a:prstGeom>
                <a:noFill/>
              </p:spPr>
              <p:txBody>
                <a:bodyPr wrap="square" rtlCol="0">
                  <a:spAutoFit/>
                </a:bodyPr>
                <a:lstStyle/>
                <a:p>
                  <a:r>
                    <a:rPr lang="en-US" sz="800" b="1" dirty="0" smtClean="0">
                      <a:solidFill>
                        <a:srgbClr val="FF0000"/>
                      </a:solidFill>
                      <a:latin typeface="Arial"/>
                      <a:cs typeface="Arial"/>
                    </a:rPr>
                    <a:t>EIF4E</a:t>
                  </a:r>
                  <a:endParaRPr lang="en-US" sz="800" b="1" dirty="0">
                    <a:solidFill>
                      <a:srgbClr val="FF0000"/>
                    </a:solidFill>
                    <a:latin typeface="Arial"/>
                    <a:cs typeface="Arial"/>
                  </a:endParaRPr>
                </a:p>
              </p:txBody>
            </p:sp>
            <p:sp>
              <p:nvSpPr>
                <p:cNvPr id="24" name="Rectangle 23"/>
                <p:cNvSpPr/>
                <p:nvPr/>
              </p:nvSpPr>
              <p:spPr>
                <a:xfrm>
                  <a:off x="4073398" y="1982469"/>
                  <a:ext cx="1707069" cy="86362"/>
                </a:xfrm>
                <a:prstGeom prst="rect">
                  <a:avLst/>
                </a:prstGeom>
                <a:solidFill>
                  <a:srgbClr val="53EAFF"/>
                </a:solidFill>
                <a:ln>
                  <a:solidFill>
                    <a:srgbClr val="53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p:cNvSpPr txBox="1"/>
                <p:nvPr/>
              </p:nvSpPr>
              <p:spPr>
                <a:xfrm>
                  <a:off x="4566600" y="2011681"/>
                  <a:ext cx="1139011" cy="215444"/>
                </a:xfrm>
                <a:prstGeom prst="rect">
                  <a:avLst/>
                </a:prstGeom>
                <a:noFill/>
              </p:spPr>
              <p:txBody>
                <a:bodyPr wrap="square" rtlCol="0">
                  <a:spAutoFit/>
                </a:bodyPr>
                <a:lstStyle/>
                <a:p>
                  <a:r>
                    <a:rPr lang="en-US" sz="800" b="1" dirty="0" smtClean="0">
                      <a:solidFill>
                        <a:srgbClr val="53EAFF"/>
                      </a:solidFill>
                      <a:latin typeface="Arial"/>
                      <a:cs typeface="Arial"/>
                    </a:rPr>
                    <a:t>EIF3/EIF4A</a:t>
                  </a:r>
                  <a:endParaRPr lang="en-US" sz="800" b="1" dirty="0">
                    <a:solidFill>
                      <a:srgbClr val="53EAFF"/>
                    </a:solidFill>
                    <a:latin typeface="Arial"/>
                    <a:cs typeface="Arial"/>
                  </a:endParaRPr>
                </a:p>
              </p:txBody>
            </p:sp>
            <p:sp>
              <p:nvSpPr>
                <p:cNvPr id="26" name="Rectangle 25"/>
                <p:cNvSpPr/>
                <p:nvPr/>
              </p:nvSpPr>
              <p:spPr>
                <a:xfrm>
                  <a:off x="4622800" y="1742947"/>
                  <a:ext cx="994091" cy="8636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831468" y="1764713"/>
                  <a:ext cx="779714" cy="215444"/>
                </a:xfrm>
                <a:prstGeom prst="rect">
                  <a:avLst/>
                </a:prstGeom>
                <a:noFill/>
              </p:spPr>
              <p:txBody>
                <a:bodyPr wrap="square" rtlCol="0">
                  <a:spAutoFit/>
                </a:bodyPr>
                <a:lstStyle/>
                <a:p>
                  <a:r>
                    <a:rPr lang="en-US" sz="800" b="1" dirty="0" smtClean="0">
                      <a:latin typeface="Arial"/>
                      <a:cs typeface="Arial"/>
                    </a:rPr>
                    <a:t>MIF4G</a:t>
                  </a:r>
                  <a:endParaRPr lang="en-US" sz="800" b="1" dirty="0">
                    <a:latin typeface="Arial"/>
                    <a:cs typeface="Arial"/>
                  </a:endParaRPr>
                </a:p>
              </p:txBody>
            </p:sp>
            <p:sp>
              <p:nvSpPr>
                <p:cNvPr id="28" name="Rectangle 27"/>
                <p:cNvSpPr/>
                <p:nvPr/>
              </p:nvSpPr>
              <p:spPr>
                <a:xfrm>
                  <a:off x="6797039" y="1742947"/>
                  <a:ext cx="645161" cy="8636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29" name="TextBox 28"/>
                <p:cNvSpPr txBox="1"/>
                <p:nvPr/>
              </p:nvSpPr>
              <p:spPr>
                <a:xfrm>
                  <a:off x="6881183" y="1777413"/>
                  <a:ext cx="643889" cy="215444"/>
                </a:xfrm>
                <a:prstGeom prst="rect">
                  <a:avLst/>
                </a:prstGeom>
                <a:noFill/>
              </p:spPr>
              <p:txBody>
                <a:bodyPr wrap="square" rtlCol="0">
                  <a:spAutoFit/>
                </a:bodyPr>
                <a:lstStyle/>
                <a:p>
                  <a:r>
                    <a:rPr lang="en-US" sz="800" b="1" dirty="0" smtClean="0">
                      <a:latin typeface="Arial"/>
                      <a:cs typeface="Arial"/>
                    </a:rPr>
                    <a:t>MA3</a:t>
                  </a:r>
                  <a:endParaRPr lang="en-US" sz="800" b="1" dirty="0">
                    <a:latin typeface="Arial"/>
                    <a:cs typeface="Arial"/>
                  </a:endParaRPr>
                </a:p>
              </p:txBody>
            </p:sp>
            <p:sp>
              <p:nvSpPr>
                <p:cNvPr id="30" name="Rectangle 29"/>
                <p:cNvSpPr/>
                <p:nvPr/>
              </p:nvSpPr>
              <p:spPr>
                <a:xfrm>
                  <a:off x="8343590" y="1742947"/>
                  <a:ext cx="472183" cy="8669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TextBox 30"/>
                <p:cNvSpPr txBox="1"/>
                <p:nvPr/>
              </p:nvSpPr>
              <p:spPr>
                <a:xfrm>
                  <a:off x="8371226" y="1764714"/>
                  <a:ext cx="629774" cy="215444"/>
                </a:xfrm>
                <a:prstGeom prst="rect">
                  <a:avLst/>
                </a:prstGeom>
                <a:noFill/>
              </p:spPr>
              <p:txBody>
                <a:bodyPr wrap="square" rtlCol="0">
                  <a:spAutoFit/>
                </a:bodyPr>
                <a:lstStyle/>
                <a:p>
                  <a:r>
                    <a:rPr lang="en-US" sz="800" b="1" dirty="0" smtClean="0">
                      <a:latin typeface="Arial"/>
                      <a:cs typeface="Arial"/>
                    </a:rPr>
                    <a:t>W2</a:t>
                  </a:r>
                  <a:endParaRPr lang="en-US" sz="800" b="1" dirty="0">
                    <a:latin typeface="Arial"/>
                    <a:cs typeface="Arial"/>
                  </a:endParaRPr>
                </a:p>
              </p:txBody>
            </p:sp>
            <p:sp>
              <p:nvSpPr>
                <p:cNvPr id="32" name="Rectangle 31"/>
                <p:cNvSpPr/>
                <p:nvPr/>
              </p:nvSpPr>
              <p:spPr>
                <a:xfrm>
                  <a:off x="8020050" y="1982469"/>
                  <a:ext cx="820291" cy="86696"/>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TextBox 32"/>
                <p:cNvSpPr txBox="1"/>
                <p:nvPr/>
              </p:nvSpPr>
              <p:spPr>
                <a:xfrm>
                  <a:off x="8165158" y="2011681"/>
                  <a:ext cx="663122" cy="215444"/>
                </a:xfrm>
                <a:prstGeom prst="rect">
                  <a:avLst/>
                </a:prstGeom>
                <a:noFill/>
              </p:spPr>
              <p:txBody>
                <a:bodyPr wrap="square" rtlCol="0">
                  <a:spAutoFit/>
                </a:bodyPr>
                <a:lstStyle/>
                <a:p>
                  <a:r>
                    <a:rPr lang="en-US" sz="800" b="1" dirty="0" smtClean="0">
                      <a:solidFill>
                        <a:srgbClr val="FF6600"/>
                      </a:solidFill>
                      <a:latin typeface="Arial"/>
                      <a:cs typeface="Arial"/>
                    </a:rPr>
                    <a:t>EIF4A</a:t>
                  </a:r>
                  <a:endParaRPr lang="en-US" sz="800" b="1" dirty="0">
                    <a:solidFill>
                      <a:srgbClr val="FF6600"/>
                    </a:solidFill>
                    <a:latin typeface="Arial"/>
                    <a:cs typeface="Arial"/>
                  </a:endParaRPr>
                </a:p>
              </p:txBody>
            </p:sp>
            <p:sp>
              <p:nvSpPr>
                <p:cNvPr id="34" name="Rectangle 33"/>
                <p:cNvSpPr/>
                <p:nvPr/>
              </p:nvSpPr>
              <p:spPr>
                <a:xfrm>
                  <a:off x="8730997" y="2222340"/>
                  <a:ext cx="81401" cy="86696"/>
                </a:xfrm>
                <a:prstGeom prst="rect">
                  <a:avLst/>
                </a:prstGeom>
                <a:solidFill>
                  <a:srgbClr val="FFAA22"/>
                </a:solidFill>
                <a:ln>
                  <a:solidFill>
                    <a:srgbClr val="FFAA2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Rectangle 34"/>
                <p:cNvSpPr/>
                <p:nvPr/>
              </p:nvSpPr>
              <p:spPr>
                <a:xfrm>
                  <a:off x="7929698" y="2222340"/>
                  <a:ext cx="108640" cy="86696"/>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6" name="Rectangle 35"/>
                <p:cNvSpPr/>
                <p:nvPr/>
              </p:nvSpPr>
              <p:spPr>
                <a:xfrm>
                  <a:off x="5705611" y="2222340"/>
                  <a:ext cx="99496" cy="86696"/>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7" name="Rectangle 36"/>
                <p:cNvSpPr/>
                <p:nvPr/>
              </p:nvSpPr>
              <p:spPr>
                <a:xfrm>
                  <a:off x="6486659" y="2222340"/>
                  <a:ext cx="108640" cy="86696"/>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8" name="TextBox 37"/>
                <p:cNvSpPr txBox="1"/>
                <p:nvPr/>
              </p:nvSpPr>
              <p:spPr>
                <a:xfrm>
                  <a:off x="6137908" y="2245202"/>
                  <a:ext cx="961431" cy="215444"/>
                </a:xfrm>
                <a:prstGeom prst="rect">
                  <a:avLst/>
                </a:prstGeom>
                <a:noFill/>
              </p:spPr>
              <p:txBody>
                <a:bodyPr wrap="square" rtlCol="0">
                  <a:spAutoFit/>
                </a:bodyPr>
                <a:lstStyle/>
                <a:p>
                  <a:r>
                    <a:rPr lang="en-US" sz="800" b="1" dirty="0" smtClean="0">
                      <a:solidFill>
                        <a:srgbClr val="008000"/>
                      </a:solidFill>
                      <a:latin typeface="Arial"/>
                      <a:cs typeface="Arial"/>
                    </a:rPr>
                    <a:t>Coiled coil</a:t>
                  </a:r>
                  <a:endParaRPr lang="en-US" sz="800" b="1" dirty="0">
                    <a:solidFill>
                      <a:srgbClr val="008000"/>
                    </a:solidFill>
                    <a:latin typeface="Arial"/>
                    <a:cs typeface="Arial"/>
                  </a:endParaRPr>
                </a:p>
              </p:txBody>
            </p:sp>
            <p:sp>
              <p:nvSpPr>
                <p:cNvPr id="39" name="Rectangle 38"/>
                <p:cNvSpPr/>
                <p:nvPr/>
              </p:nvSpPr>
              <p:spPr>
                <a:xfrm>
                  <a:off x="4579144" y="2222340"/>
                  <a:ext cx="1085531" cy="86362"/>
                </a:xfrm>
                <a:prstGeom prst="rect">
                  <a:avLst/>
                </a:prstGeom>
                <a:solidFill>
                  <a:srgbClr val="D39AFF"/>
                </a:solidFill>
                <a:ln>
                  <a:solidFill>
                    <a:srgbClr val="D39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548622" y="2245202"/>
                  <a:ext cx="1340353" cy="215444"/>
                </a:xfrm>
                <a:prstGeom prst="rect">
                  <a:avLst/>
                </a:prstGeom>
                <a:noFill/>
              </p:spPr>
              <p:txBody>
                <a:bodyPr wrap="square" rtlCol="0">
                  <a:spAutoFit/>
                </a:bodyPr>
                <a:lstStyle/>
                <a:p>
                  <a:r>
                    <a:rPr lang="en-US" sz="800" b="1" dirty="0" smtClean="0">
                      <a:solidFill>
                        <a:srgbClr val="D39AFF"/>
                      </a:solidFill>
                      <a:latin typeface="Arial"/>
                      <a:cs typeface="Arial"/>
                    </a:rPr>
                    <a:t>5 HEAT repeats</a:t>
                  </a:r>
                  <a:endParaRPr lang="en-US" sz="800" b="1" dirty="0">
                    <a:solidFill>
                      <a:srgbClr val="D39AFF"/>
                    </a:solidFill>
                    <a:latin typeface="Arial"/>
                    <a:cs typeface="Arial"/>
                  </a:endParaRPr>
                </a:p>
              </p:txBody>
            </p:sp>
            <p:sp>
              <p:nvSpPr>
                <p:cNvPr id="41" name="TextBox 40"/>
                <p:cNvSpPr txBox="1"/>
                <p:nvPr/>
              </p:nvSpPr>
              <p:spPr>
                <a:xfrm>
                  <a:off x="8519168" y="1364951"/>
                  <a:ext cx="656475" cy="230832"/>
                </a:xfrm>
                <a:prstGeom prst="rect">
                  <a:avLst/>
                </a:prstGeom>
                <a:noFill/>
              </p:spPr>
              <p:txBody>
                <a:bodyPr wrap="square" rtlCol="0">
                  <a:spAutoFit/>
                </a:bodyPr>
                <a:lstStyle/>
                <a:p>
                  <a:r>
                    <a:rPr lang="en-US" sz="900" b="1" dirty="0" smtClean="0">
                      <a:latin typeface="Times New Roman"/>
                      <a:cs typeface="Times New Roman"/>
                    </a:rPr>
                    <a:t>1578</a:t>
                  </a:r>
                  <a:endParaRPr lang="en-US" sz="900" b="1" dirty="0">
                    <a:latin typeface="Times New Roman"/>
                    <a:cs typeface="Times New Roman"/>
                  </a:endParaRPr>
                </a:p>
              </p:txBody>
            </p:sp>
          </p:grpSp>
          <p:sp>
            <p:nvSpPr>
              <p:cNvPr id="11" name="TextBox 10"/>
              <p:cNvSpPr txBox="1"/>
              <p:nvPr/>
            </p:nvSpPr>
            <p:spPr>
              <a:xfrm>
                <a:off x="7747934" y="5679786"/>
                <a:ext cx="476335" cy="215444"/>
              </a:xfrm>
              <a:prstGeom prst="rect">
                <a:avLst/>
              </a:prstGeom>
              <a:noFill/>
            </p:spPr>
            <p:txBody>
              <a:bodyPr wrap="square" rtlCol="0">
                <a:spAutoFit/>
              </a:bodyPr>
              <a:lstStyle/>
              <a:p>
                <a:r>
                  <a:rPr lang="en-US" sz="800" b="1" dirty="0" smtClean="0">
                    <a:solidFill>
                      <a:srgbClr val="FFAA22"/>
                    </a:solidFill>
                    <a:latin typeface="Arial"/>
                    <a:cs typeface="Arial"/>
                  </a:rPr>
                  <a:t>MNK</a:t>
                </a:r>
                <a:endParaRPr lang="en-US" sz="800" b="1" dirty="0">
                  <a:solidFill>
                    <a:srgbClr val="FFAA22"/>
                  </a:solidFill>
                  <a:latin typeface="Arial"/>
                  <a:cs typeface="Arial"/>
                </a:endParaRPr>
              </a:p>
            </p:txBody>
          </p:sp>
        </p:grpSp>
        <p:sp>
          <p:nvSpPr>
            <p:cNvPr id="9" name="TextBox 8"/>
            <p:cNvSpPr txBox="1"/>
            <p:nvPr/>
          </p:nvSpPr>
          <p:spPr>
            <a:xfrm>
              <a:off x="506722" y="4510865"/>
              <a:ext cx="338284" cy="246221"/>
            </a:xfrm>
            <a:prstGeom prst="rect">
              <a:avLst/>
            </a:prstGeom>
            <a:noFill/>
          </p:spPr>
          <p:txBody>
            <a:bodyPr wrap="square" rtlCol="0">
              <a:spAutoFit/>
            </a:bodyPr>
            <a:lstStyle/>
            <a:p>
              <a:r>
                <a:rPr lang="en-US" sz="1000" b="1" dirty="0" err="1" smtClean="0"/>
                <a:t>aa</a:t>
              </a:r>
              <a:r>
                <a:rPr lang="en-US" sz="1000" b="1" dirty="0" smtClean="0"/>
                <a:t>.</a:t>
              </a:r>
              <a:endParaRPr lang="en-US" sz="1000" b="1" dirty="0"/>
            </a:p>
          </p:txBody>
        </p:sp>
      </p:grpSp>
      <p:sp>
        <p:nvSpPr>
          <p:cNvPr id="89" name="TextBox 88"/>
          <p:cNvSpPr txBox="1"/>
          <p:nvPr/>
        </p:nvSpPr>
        <p:spPr>
          <a:xfrm>
            <a:off x="479707" y="4737868"/>
            <a:ext cx="2386591" cy="369332"/>
          </a:xfrm>
          <a:prstGeom prst="rect">
            <a:avLst/>
          </a:prstGeom>
          <a:noFill/>
        </p:spPr>
        <p:txBody>
          <a:bodyPr wrap="square" rtlCol="0">
            <a:spAutoFit/>
          </a:bodyPr>
          <a:lstStyle/>
          <a:p>
            <a:r>
              <a:rPr lang="en-US" b="1" dirty="0" smtClean="0">
                <a:latin typeface="Arial"/>
                <a:cs typeface="Arial"/>
              </a:rPr>
              <a:t>Protein of EIF4G3 </a:t>
            </a:r>
            <a:endParaRPr lang="en-US" b="1" dirty="0">
              <a:latin typeface="Arial"/>
              <a:cs typeface="Arial"/>
            </a:endParaRPr>
          </a:p>
        </p:txBody>
      </p:sp>
      <p:cxnSp>
        <p:nvCxnSpPr>
          <p:cNvPr id="91" name="Straight Arrow Connector 90"/>
          <p:cNvCxnSpPr/>
          <p:nvPr/>
        </p:nvCxnSpPr>
        <p:spPr>
          <a:xfrm>
            <a:off x="7661319" y="4836572"/>
            <a:ext cx="0" cy="603816"/>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424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Dynamics of global protein synthesis in vitro is similar in </a:t>
            </a:r>
            <a:r>
              <a:rPr lang="en-US" sz="2800" i="1" dirty="0" smtClean="0"/>
              <a:t>repro8 </a:t>
            </a:r>
            <a:r>
              <a:rPr lang="en-US" sz="2800" dirty="0" smtClean="0"/>
              <a:t>mutants and heterozygote littermate controls  </a:t>
            </a:r>
            <a:endParaRPr lang="en-US" sz="2800" dirty="0"/>
          </a:p>
        </p:txBody>
      </p:sp>
      <p:graphicFrame>
        <p:nvGraphicFramePr>
          <p:cNvPr id="4" name="Chart 3"/>
          <p:cNvGraphicFramePr/>
          <p:nvPr/>
        </p:nvGraphicFramePr>
        <p:xfrm>
          <a:off x="2187347" y="2039236"/>
          <a:ext cx="5257800" cy="3098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7179952" y="6286500"/>
            <a:ext cx="1760848" cy="369332"/>
          </a:xfrm>
          <a:prstGeom prst="rect">
            <a:avLst/>
          </a:prstGeom>
          <a:noFill/>
        </p:spPr>
        <p:txBody>
          <a:bodyPr wrap="square" rtlCol="0">
            <a:spAutoFit/>
          </a:bodyPr>
          <a:lstStyle/>
          <a:p>
            <a:r>
              <a:rPr lang="en-US" dirty="0" smtClean="0"/>
              <a:t>1/23/2012</a:t>
            </a:r>
            <a:endParaRPr lang="en-US" dirty="0"/>
          </a:p>
        </p:txBody>
      </p:sp>
      <p:sp>
        <p:nvSpPr>
          <p:cNvPr id="6" name="TextBox 5"/>
          <p:cNvSpPr txBox="1"/>
          <p:nvPr/>
        </p:nvSpPr>
        <p:spPr>
          <a:xfrm>
            <a:off x="3241447" y="5575300"/>
            <a:ext cx="1955800" cy="369332"/>
          </a:xfrm>
          <a:prstGeom prst="rect">
            <a:avLst/>
          </a:prstGeom>
          <a:noFill/>
        </p:spPr>
        <p:txBody>
          <a:bodyPr wrap="square" rtlCol="0">
            <a:spAutoFit/>
          </a:bodyPr>
          <a:lstStyle/>
          <a:p>
            <a:r>
              <a:rPr lang="en-US" dirty="0" smtClean="0"/>
              <a:t>Cell viability &gt; 90%</a:t>
            </a:r>
            <a:endParaRPr lang="en-US" dirty="0"/>
          </a:p>
        </p:txBody>
      </p:sp>
    </p:spTree>
    <p:extLst>
      <p:ext uri="{BB962C8B-B14F-4D97-AF65-F5344CB8AC3E}">
        <p14:creationId xmlns:p14="http://schemas.microsoft.com/office/powerpoint/2010/main" val="60818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p:cNvPicPr>
          <p:nvPr/>
        </p:nvPicPr>
        <p:blipFill>
          <a:blip r:embed="rId3"/>
          <a:srcRect/>
          <a:stretch>
            <a:fillRect/>
          </a:stretch>
        </p:blipFill>
        <p:spPr bwMode="auto">
          <a:xfrm>
            <a:off x="1938536" y="1066158"/>
            <a:ext cx="2574925" cy="1711325"/>
          </a:xfrm>
          <a:prstGeom prst="rect">
            <a:avLst/>
          </a:prstGeom>
          <a:noFill/>
          <a:ln w="9525">
            <a:noFill/>
            <a:miter lim="800000"/>
            <a:headEnd/>
            <a:tailEnd/>
          </a:ln>
        </p:spPr>
      </p:pic>
      <p:sp>
        <p:nvSpPr>
          <p:cNvPr id="5" name="Right Arrow 4"/>
          <p:cNvSpPr/>
          <p:nvPr/>
        </p:nvSpPr>
        <p:spPr>
          <a:xfrm>
            <a:off x="4594186" y="1793233"/>
            <a:ext cx="774700" cy="358775"/>
          </a:xfrm>
          <a:prstGeom prst="right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2" charset="-128"/>
              <a:cs typeface="ＭＳ Ｐゴシック" pitchFamily="2" charset="-128"/>
            </a:endParaRPr>
          </a:p>
        </p:txBody>
      </p:sp>
      <p:sp>
        <p:nvSpPr>
          <p:cNvPr id="13316" name="TextBox 5"/>
          <p:cNvSpPr txBox="1">
            <a:spLocks noChangeArrowheads="1"/>
          </p:cNvSpPr>
          <p:nvPr/>
        </p:nvSpPr>
        <p:spPr bwMode="auto">
          <a:xfrm>
            <a:off x="5462958" y="1770223"/>
            <a:ext cx="2622550" cy="369332"/>
          </a:xfrm>
          <a:prstGeom prst="rect">
            <a:avLst/>
          </a:prstGeom>
          <a:noFill/>
          <a:ln w="9525">
            <a:solidFill>
              <a:schemeClr val="tx1"/>
            </a:solidFill>
            <a:miter lim="800000"/>
            <a:headEnd/>
            <a:tailEnd/>
          </a:ln>
        </p:spPr>
        <p:txBody>
          <a:bodyPr>
            <a:prstTxWarp prst="textNoShape">
              <a:avLst/>
            </a:prstTxWarp>
            <a:spAutoFit/>
          </a:bodyPr>
          <a:lstStyle/>
          <a:p>
            <a:pPr algn="ctr"/>
            <a:r>
              <a:rPr lang="en-US" dirty="0" smtClean="0">
                <a:latin typeface="Calibri" pitchFamily="64" charset="0"/>
              </a:rPr>
              <a:t>homogenize </a:t>
            </a:r>
            <a:r>
              <a:rPr lang="en-US" dirty="0">
                <a:latin typeface="Calibri" pitchFamily="64" charset="0"/>
              </a:rPr>
              <a:t>testes</a:t>
            </a:r>
          </a:p>
        </p:txBody>
      </p:sp>
      <p:pic>
        <p:nvPicPr>
          <p:cNvPr id="13317" name="Picture 6"/>
          <p:cNvPicPr>
            <a:picLocks noChangeAspect="1"/>
          </p:cNvPicPr>
          <p:nvPr/>
        </p:nvPicPr>
        <p:blipFill>
          <a:blip r:embed="rId4"/>
          <a:srcRect/>
          <a:stretch>
            <a:fillRect/>
          </a:stretch>
        </p:blipFill>
        <p:spPr bwMode="auto">
          <a:xfrm>
            <a:off x="3984996" y="2980683"/>
            <a:ext cx="4100512" cy="3402012"/>
          </a:xfrm>
          <a:prstGeom prst="rect">
            <a:avLst/>
          </a:prstGeom>
          <a:noFill/>
          <a:ln w="9525">
            <a:noFill/>
            <a:miter lim="800000"/>
            <a:headEnd/>
            <a:tailEnd/>
          </a:ln>
        </p:spPr>
      </p:pic>
      <p:sp>
        <p:nvSpPr>
          <p:cNvPr id="9" name="Down Arrow 8"/>
          <p:cNvSpPr/>
          <p:nvPr/>
        </p:nvSpPr>
        <p:spPr>
          <a:xfrm>
            <a:off x="6677396" y="2177408"/>
            <a:ext cx="441325" cy="828675"/>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2" charset="-128"/>
              <a:cs typeface="ＭＳ Ｐゴシック" pitchFamily="2" charset="-128"/>
            </a:endParaRPr>
          </a:p>
        </p:txBody>
      </p:sp>
      <p:sp>
        <p:nvSpPr>
          <p:cNvPr id="8" name="TextBox 7"/>
          <p:cNvSpPr txBox="1"/>
          <p:nvPr/>
        </p:nvSpPr>
        <p:spPr>
          <a:xfrm>
            <a:off x="214062" y="282198"/>
            <a:ext cx="8790798" cy="584776"/>
          </a:xfrm>
          <a:prstGeom prst="rect">
            <a:avLst/>
          </a:prstGeom>
          <a:noFill/>
        </p:spPr>
        <p:txBody>
          <a:bodyPr wrap="square" rtlCol="0">
            <a:spAutoFit/>
          </a:bodyPr>
          <a:lstStyle/>
          <a:p>
            <a:r>
              <a:rPr lang="en-US" sz="3200" b="1" dirty="0" smtClean="0"/>
              <a:t>Sucrose gradient-velocity </a:t>
            </a:r>
            <a:r>
              <a:rPr lang="en-US" sz="3200" b="1" dirty="0" err="1" smtClean="0"/>
              <a:t>polysome</a:t>
            </a:r>
            <a:r>
              <a:rPr lang="en-US" sz="3200" b="1" dirty="0" smtClean="0"/>
              <a:t> sedimentation</a:t>
            </a:r>
            <a:endParaRPr lang="en-US" sz="3200" b="1" dirty="0"/>
          </a:p>
        </p:txBody>
      </p:sp>
      <p:sp>
        <p:nvSpPr>
          <p:cNvPr id="10" name="Down Arrow 9"/>
          <p:cNvSpPr/>
          <p:nvPr/>
        </p:nvSpPr>
        <p:spPr>
          <a:xfrm rot="5400000">
            <a:off x="3950405" y="4874888"/>
            <a:ext cx="374904" cy="828675"/>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2" charset="-128"/>
              <a:cs typeface="ＭＳ Ｐゴシック" pitchFamily="2" charset="-128"/>
            </a:endParaRPr>
          </a:p>
        </p:txBody>
      </p:sp>
      <p:sp>
        <p:nvSpPr>
          <p:cNvPr id="11" name="TextBox 5"/>
          <p:cNvSpPr txBox="1">
            <a:spLocks noChangeArrowheads="1"/>
          </p:cNvSpPr>
          <p:nvPr/>
        </p:nvSpPr>
        <p:spPr bwMode="auto">
          <a:xfrm>
            <a:off x="2516402" y="4947568"/>
            <a:ext cx="1171845" cy="646331"/>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dirty="0" smtClean="0">
                <a:latin typeface="Calibri" pitchFamily="64" charset="0"/>
              </a:rPr>
              <a:t>RNA extraction</a:t>
            </a:r>
            <a:endParaRPr lang="en-US" dirty="0">
              <a:latin typeface="Calibri" pitchFamily="64" charset="0"/>
            </a:endParaRPr>
          </a:p>
        </p:txBody>
      </p:sp>
      <p:sp>
        <p:nvSpPr>
          <p:cNvPr id="12" name="Down Arrow 11"/>
          <p:cNvSpPr/>
          <p:nvPr/>
        </p:nvSpPr>
        <p:spPr>
          <a:xfrm rot="5400000">
            <a:off x="1857015" y="4873691"/>
            <a:ext cx="372508" cy="828675"/>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2" charset="-128"/>
              <a:cs typeface="ＭＳ Ｐゴシック" pitchFamily="2" charset="-128"/>
            </a:endParaRPr>
          </a:p>
        </p:txBody>
      </p:sp>
      <p:sp>
        <p:nvSpPr>
          <p:cNvPr id="13" name="TextBox 5"/>
          <p:cNvSpPr txBox="1">
            <a:spLocks noChangeArrowheads="1"/>
          </p:cNvSpPr>
          <p:nvPr/>
        </p:nvSpPr>
        <p:spPr bwMode="auto">
          <a:xfrm>
            <a:off x="398293" y="5104950"/>
            <a:ext cx="1195362" cy="369332"/>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dirty="0" smtClean="0">
                <a:latin typeface="Calibri" pitchFamily="64" charset="0"/>
              </a:rPr>
              <a:t>Analysis</a:t>
            </a:r>
            <a:endParaRPr lang="en-US" dirty="0">
              <a:latin typeface="Calibri" pitchFamily="64" charset="0"/>
            </a:endParaRPr>
          </a:p>
        </p:txBody>
      </p:sp>
    </p:spTree>
    <p:extLst>
      <p:ext uri="{BB962C8B-B14F-4D97-AF65-F5344CB8AC3E}">
        <p14:creationId xmlns:p14="http://schemas.microsoft.com/office/powerpoint/2010/main" val="331128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651" y="5271665"/>
            <a:ext cx="517391" cy="307777"/>
          </a:xfrm>
          <a:prstGeom prst="rect">
            <a:avLst/>
          </a:prstGeom>
          <a:noFill/>
        </p:spPr>
        <p:txBody>
          <a:bodyPr wrap="square" rtlCol="0">
            <a:spAutoFit/>
          </a:bodyPr>
          <a:lstStyle/>
          <a:p>
            <a:r>
              <a:rPr lang="en-US" sz="1400" dirty="0" smtClean="0">
                <a:latin typeface="Arial"/>
                <a:cs typeface="Arial"/>
              </a:rPr>
              <a:t>S6</a:t>
            </a:r>
            <a:endParaRPr lang="en-US" sz="1400" dirty="0">
              <a:latin typeface="Arial"/>
              <a:cs typeface="Arial"/>
            </a:endParaRPr>
          </a:p>
        </p:txBody>
      </p:sp>
      <p:sp>
        <p:nvSpPr>
          <p:cNvPr id="5" name="TextBox 4"/>
          <p:cNvSpPr txBox="1"/>
          <p:nvPr/>
        </p:nvSpPr>
        <p:spPr>
          <a:xfrm>
            <a:off x="95903" y="5469399"/>
            <a:ext cx="787846" cy="307777"/>
          </a:xfrm>
          <a:prstGeom prst="rect">
            <a:avLst/>
          </a:prstGeom>
          <a:noFill/>
        </p:spPr>
        <p:txBody>
          <a:bodyPr wrap="square" rtlCol="0">
            <a:spAutoFit/>
          </a:bodyPr>
          <a:lstStyle/>
          <a:p>
            <a:r>
              <a:rPr lang="en-US" sz="1400" dirty="0" smtClean="0">
                <a:latin typeface="Arial"/>
                <a:cs typeface="Arial"/>
              </a:rPr>
              <a:t>RPL10</a:t>
            </a:r>
            <a:endParaRPr lang="en-US" sz="1400" dirty="0">
              <a:latin typeface="Arial"/>
              <a:cs typeface="Arial"/>
            </a:endParaRPr>
          </a:p>
        </p:txBody>
      </p:sp>
      <p:pic>
        <p:nvPicPr>
          <p:cNvPr id="6" name="Picture 5"/>
          <p:cNvPicPr>
            <a:picLocks noChangeAspect="1"/>
          </p:cNvPicPr>
          <p:nvPr/>
        </p:nvPicPr>
        <p:blipFill rotWithShape="1">
          <a:blip r:embed="rId3"/>
          <a:srcRect t="5145"/>
          <a:stretch/>
        </p:blipFill>
        <p:spPr>
          <a:xfrm>
            <a:off x="4904732" y="1355440"/>
            <a:ext cx="4131212" cy="3657600"/>
          </a:xfrm>
          <a:prstGeom prst="rect">
            <a:avLst/>
          </a:prstGeom>
        </p:spPr>
      </p:pic>
      <p:pic>
        <p:nvPicPr>
          <p:cNvPr id="7" name="Picture 6"/>
          <p:cNvPicPr>
            <a:picLocks noChangeAspect="1"/>
          </p:cNvPicPr>
          <p:nvPr/>
        </p:nvPicPr>
        <p:blipFill>
          <a:blip r:embed="rId4"/>
          <a:stretch>
            <a:fillRect/>
          </a:stretch>
        </p:blipFill>
        <p:spPr>
          <a:xfrm>
            <a:off x="942337" y="1347473"/>
            <a:ext cx="3923274" cy="3657600"/>
          </a:xfrm>
          <a:prstGeom prst="rect">
            <a:avLst/>
          </a:prstGeom>
        </p:spPr>
      </p:pic>
      <p:sp>
        <p:nvSpPr>
          <p:cNvPr id="8" name="TextBox 7"/>
          <p:cNvSpPr txBox="1"/>
          <p:nvPr/>
        </p:nvSpPr>
        <p:spPr>
          <a:xfrm>
            <a:off x="59780" y="4945351"/>
            <a:ext cx="936664" cy="307777"/>
          </a:xfrm>
          <a:prstGeom prst="rect">
            <a:avLst/>
          </a:prstGeom>
          <a:noFill/>
        </p:spPr>
        <p:txBody>
          <a:bodyPr wrap="square" rtlCol="0">
            <a:spAutoFit/>
          </a:bodyPr>
          <a:lstStyle/>
          <a:p>
            <a:r>
              <a:rPr lang="en-US" sz="1400" dirty="0" smtClean="0">
                <a:latin typeface="Arial"/>
                <a:cs typeface="Arial"/>
              </a:rPr>
              <a:t>Fractions</a:t>
            </a:r>
            <a:endParaRPr lang="en-US" sz="1400" dirty="0">
              <a:latin typeface="Arial"/>
              <a:cs typeface="Arial"/>
            </a:endParaRPr>
          </a:p>
        </p:txBody>
      </p:sp>
      <p:sp>
        <p:nvSpPr>
          <p:cNvPr id="9" name="TextBox 8"/>
          <p:cNvSpPr txBox="1"/>
          <p:nvPr/>
        </p:nvSpPr>
        <p:spPr>
          <a:xfrm>
            <a:off x="960435" y="4977547"/>
            <a:ext cx="3857649" cy="307777"/>
          </a:xfrm>
          <a:prstGeom prst="rect">
            <a:avLst/>
          </a:prstGeom>
          <a:noFill/>
        </p:spPr>
        <p:txBody>
          <a:bodyPr wrap="square" rtlCol="0">
            <a:spAutoFit/>
          </a:bodyPr>
          <a:lstStyle/>
          <a:p>
            <a:r>
              <a:rPr lang="en-US" sz="1400" dirty="0" smtClean="0">
                <a:latin typeface="Arial"/>
                <a:cs typeface="Arial"/>
              </a:rPr>
              <a:t>1    2    3    4    5    6     7    8    9    10   11   12</a:t>
            </a:r>
            <a:endParaRPr lang="en-US" sz="1400" dirty="0">
              <a:latin typeface="Arial"/>
              <a:cs typeface="Arial"/>
            </a:endParaRPr>
          </a:p>
        </p:txBody>
      </p:sp>
      <p:sp>
        <p:nvSpPr>
          <p:cNvPr id="10" name="TextBox 9"/>
          <p:cNvSpPr txBox="1"/>
          <p:nvPr/>
        </p:nvSpPr>
        <p:spPr>
          <a:xfrm>
            <a:off x="7121522" y="2527668"/>
            <a:ext cx="936664" cy="307777"/>
          </a:xfrm>
          <a:prstGeom prst="rect">
            <a:avLst/>
          </a:prstGeom>
          <a:noFill/>
        </p:spPr>
        <p:txBody>
          <a:bodyPr wrap="square" rtlCol="0">
            <a:spAutoFit/>
          </a:bodyPr>
          <a:lstStyle/>
          <a:p>
            <a:r>
              <a:rPr lang="en-US" sz="1400" dirty="0" smtClean="0">
                <a:latin typeface="Arial"/>
                <a:cs typeface="Arial"/>
              </a:rPr>
              <a:t>EDTA</a:t>
            </a:r>
            <a:endParaRPr lang="en-US" sz="1400" dirty="0">
              <a:latin typeface="Arial"/>
              <a:cs typeface="Arial"/>
            </a:endParaRPr>
          </a:p>
        </p:txBody>
      </p:sp>
      <p:pic>
        <p:nvPicPr>
          <p:cNvPr id="11" name="Picture 10"/>
          <p:cNvPicPr>
            <a:picLocks noChangeAspect="1"/>
          </p:cNvPicPr>
          <p:nvPr/>
        </p:nvPicPr>
        <p:blipFill>
          <a:blip r:embed="rId5"/>
          <a:stretch>
            <a:fillRect/>
          </a:stretch>
        </p:blipFill>
        <p:spPr>
          <a:xfrm>
            <a:off x="893755" y="5320538"/>
            <a:ext cx="2761488" cy="477260"/>
          </a:xfrm>
          <a:prstGeom prst="rect">
            <a:avLst/>
          </a:prstGeom>
        </p:spPr>
      </p:pic>
      <p:pic>
        <p:nvPicPr>
          <p:cNvPr id="12" name="Picture 11"/>
          <p:cNvPicPr>
            <a:picLocks/>
          </p:cNvPicPr>
          <p:nvPr/>
        </p:nvPicPr>
        <p:blipFill>
          <a:blip r:embed="rId6"/>
          <a:stretch>
            <a:fillRect/>
          </a:stretch>
        </p:blipFill>
        <p:spPr>
          <a:xfrm>
            <a:off x="3680514" y="5321185"/>
            <a:ext cx="1133856" cy="480168"/>
          </a:xfrm>
          <a:prstGeom prst="rect">
            <a:avLst/>
          </a:prstGeom>
        </p:spPr>
      </p:pic>
      <p:sp>
        <p:nvSpPr>
          <p:cNvPr id="13" name="TextBox 12"/>
          <p:cNvSpPr txBox="1"/>
          <p:nvPr/>
        </p:nvSpPr>
        <p:spPr>
          <a:xfrm>
            <a:off x="996444" y="423641"/>
            <a:ext cx="7298993" cy="584776"/>
          </a:xfrm>
          <a:prstGeom prst="rect">
            <a:avLst/>
          </a:prstGeom>
          <a:noFill/>
        </p:spPr>
        <p:txBody>
          <a:bodyPr wrap="none" rtlCol="0">
            <a:spAutoFit/>
          </a:bodyPr>
          <a:lstStyle/>
          <a:p>
            <a:r>
              <a:rPr lang="en-US" sz="3200" b="1" dirty="0" smtClean="0">
                <a:latin typeface="Arial"/>
                <a:cs typeface="Arial"/>
              </a:rPr>
              <a:t>Characterization of </a:t>
            </a:r>
            <a:r>
              <a:rPr lang="en-US" sz="3200" b="1" dirty="0" err="1" smtClean="0">
                <a:latin typeface="Arial"/>
                <a:cs typeface="Arial"/>
              </a:rPr>
              <a:t>polysome</a:t>
            </a:r>
            <a:r>
              <a:rPr lang="en-US" sz="3200" b="1" dirty="0" smtClean="0">
                <a:latin typeface="Arial"/>
                <a:cs typeface="Arial"/>
              </a:rPr>
              <a:t> profile</a:t>
            </a:r>
            <a:endParaRPr lang="en-US" sz="3200" b="1" dirty="0">
              <a:latin typeface="Arial"/>
              <a:cs typeface="Arial"/>
            </a:endParaRPr>
          </a:p>
        </p:txBody>
      </p:sp>
      <p:pic>
        <p:nvPicPr>
          <p:cNvPr id="25" name="Picture 24"/>
          <p:cNvPicPr>
            <a:picLocks noChangeAspect="1"/>
          </p:cNvPicPr>
          <p:nvPr/>
        </p:nvPicPr>
        <p:blipFill rotWithShape="1">
          <a:blip r:embed="rId7"/>
          <a:srcRect t="9761" b="67827"/>
          <a:stretch/>
        </p:blipFill>
        <p:spPr>
          <a:xfrm>
            <a:off x="5226895" y="5320538"/>
            <a:ext cx="3885272" cy="484631"/>
          </a:xfrm>
          <a:prstGeom prst="rect">
            <a:avLst/>
          </a:prstGeom>
        </p:spPr>
      </p:pic>
      <p:sp>
        <p:nvSpPr>
          <p:cNvPr id="28" name="TextBox 27"/>
          <p:cNvSpPr txBox="1"/>
          <p:nvPr/>
        </p:nvSpPr>
        <p:spPr>
          <a:xfrm rot="16200000">
            <a:off x="4647854" y="5392706"/>
            <a:ext cx="865325" cy="307777"/>
          </a:xfrm>
          <a:prstGeom prst="rect">
            <a:avLst/>
          </a:prstGeom>
          <a:noFill/>
        </p:spPr>
        <p:txBody>
          <a:bodyPr wrap="square" rtlCol="0">
            <a:spAutoFit/>
          </a:bodyPr>
          <a:lstStyle/>
          <a:p>
            <a:r>
              <a:rPr lang="en-US" sz="1400" dirty="0" smtClean="0">
                <a:latin typeface="Arial"/>
                <a:cs typeface="Arial"/>
              </a:rPr>
              <a:t>EIF4G3</a:t>
            </a:r>
            <a:endParaRPr lang="en-US" sz="1400" dirty="0">
              <a:latin typeface="Arial"/>
              <a:cs typeface="Arial"/>
            </a:endParaRPr>
          </a:p>
        </p:txBody>
      </p:sp>
      <p:sp>
        <p:nvSpPr>
          <p:cNvPr id="29" name="TextBox 28"/>
          <p:cNvSpPr txBox="1"/>
          <p:nvPr/>
        </p:nvSpPr>
        <p:spPr>
          <a:xfrm>
            <a:off x="5413323" y="5038504"/>
            <a:ext cx="3857649" cy="307777"/>
          </a:xfrm>
          <a:prstGeom prst="rect">
            <a:avLst/>
          </a:prstGeom>
          <a:noFill/>
        </p:spPr>
        <p:txBody>
          <a:bodyPr wrap="square" rtlCol="0">
            <a:spAutoFit/>
          </a:bodyPr>
          <a:lstStyle/>
          <a:p>
            <a:r>
              <a:rPr lang="en-US" sz="1400" dirty="0" smtClean="0">
                <a:latin typeface="Arial"/>
                <a:cs typeface="Arial"/>
              </a:rPr>
              <a:t>1      2    3    4    5    6   7   8    9   10   11  12</a:t>
            </a:r>
            <a:endParaRPr lang="en-US" sz="1400" dirty="0">
              <a:latin typeface="Arial"/>
              <a:cs typeface="Arial"/>
            </a:endParaRPr>
          </a:p>
        </p:txBody>
      </p:sp>
      <p:sp>
        <p:nvSpPr>
          <p:cNvPr id="30" name="Left Brace 29"/>
          <p:cNvSpPr/>
          <p:nvPr/>
        </p:nvSpPr>
        <p:spPr>
          <a:xfrm rot="16200000">
            <a:off x="1819860" y="5361667"/>
            <a:ext cx="45719" cy="1113102"/>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tx1"/>
                </a:solidFill>
              </a:ln>
            </a:endParaRPr>
          </a:p>
        </p:txBody>
      </p:sp>
      <p:sp>
        <p:nvSpPr>
          <p:cNvPr id="31" name="Left Brace 30"/>
          <p:cNvSpPr/>
          <p:nvPr/>
        </p:nvSpPr>
        <p:spPr>
          <a:xfrm rot="16200000">
            <a:off x="3568110" y="4722731"/>
            <a:ext cx="71347" cy="2387128"/>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tx1"/>
                </a:solidFill>
              </a:ln>
            </a:endParaRPr>
          </a:p>
        </p:txBody>
      </p:sp>
      <p:sp>
        <p:nvSpPr>
          <p:cNvPr id="32" name="TextBox 31"/>
          <p:cNvSpPr txBox="1"/>
          <p:nvPr/>
        </p:nvSpPr>
        <p:spPr>
          <a:xfrm>
            <a:off x="1187635" y="5926986"/>
            <a:ext cx="1364675" cy="646331"/>
          </a:xfrm>
          <a:prstGeom prst="rect">
            <a:avLst/>
          </a:prstGeom>
          <a:noFill/>
        </p:spPr>
        <p:txBody>
          <a:bodyPr wrap="square" rtlCol="0">
            <a:spAutoFit/>
          </a:bodyPr>
          <a:lstStyle/>
          <a:p>
            <a:pPr algn="ctr"/>
            <a:r>
              <a:rPr lang="en-US" dirty="0" smtClean="0">
                <a:latin typeface="Arial"/>
                <a:cs typeface="Arial"/>
              </a:rPr>
              <a:t>Non-</a:t>
            </a:r>
            <a:r>
              <a:rPr lang="en-US" dirty="0" err="1" smtClean="0">
                <a:latin typeface="Arial"/>
                <a:cs typeface="Arial"/>
              </a:rPr>
              <a:t>polysome</a:t>
            </a:r>
            <a:r>
              <a:rPr lang="en-US" dirty="0" smtClean="0">
                <a:latin typeface="Arial"/>
                <a:cs typeface="Arial"/>
              </a:rPr>
              <a:t> </a:t>
            </a:r>
            <a:endParaRPr lang="en-US" dirty="0">
              <a:latin typeface="Arial"/>
              <a:cs typeface="Arial"/>
            </a:endParaRPr>
          </a:p>
        </p:txBody>
      </p:sp>
      <p:sp>
        <p:nvSpPr>
          <p:cNvPr id="33" name="TextBox 32"/>
          <p:cNvSpPr txBox="1"/>
          <p:nvPr/>
        </p:nvSpPr>
        <p:spPr>
          <a:xfrm>
            <a:off x="2945881" y="6040971"/>
            <a:ext cx="1364675" cy="369332"/>
          </a:xfrm>
          <a:prstGeom prst="rect">
            <a:avLst/>
          </a:prstGeom>
          <a:noFill/>
        </p:spPr>
        <p:txBody>
          <a:bodyPr wrap="square" rtlCol="0">
            <a:spAutoFit/>
          </a:bodyPr>
          <a:lstStyle/>
          <a:p>
            <a:pPr algn="ctr"/>
            <a:r>
              <a:rPr lang="en-US" dirty="0" err="1" smtClean="0">
                <a:latin typeface="Arial"/>
                <a:cs typeface="Arial"/>
              </a:rPr>
              <a:t>polysome</a:t>
            </a:r>
            <a:r>
              <a:rPr lang="en-US" dirty="0" smtClean="0">
                <a:latin typeface="Arial"/>
                <a:cs typeface="Arial"/>
              </a:rPr>
              <a:t> </a:t>
            </a:r>
            <a:endParaRPr lang="en-US" dirty="0">
              <a:latin typeface="Arial"/>
              <a:cs typeface="Arial"/>
            </a:endParaRPr>
          </a:p>
        </p:txBody>
      </p:sp>
    </p:spTree>
    <p:extLst>
      <p:ext uri="{BB962C8B-B14F-4D97-AF65-F5344CB8AC3E}">
        <p14:creationId xmlns:p14="http://schemas.microsoft.com/office/powerpoint/2010/main" val="405444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42215986"/>
              </p:ext>
            </p:extLst>
          </p:nvPr>
        </p:nvGraphicFramePr>
        <p:xfrm>
          <a:off x="2023367" y="1278293"/>
          <a:ext cx="5299940" cy="240993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472574" y="163470"/>
            <a:ext cx="8201898" cy="1077218"/>
          </a:xfrm>
          <a:prstGeom prst="rect">
            <a:avLst/>
          </a:prstGeom>
          <a:noFill/>
        </p:spPr>
        <p:txBody>
          <a:bodyPr wrap="square" rtlCol="0">
            <a:spAutoFit/>
          </a:bodyPr>
          <a:lstStyle/>
          <a:p>
            <a:pPr algn="ctr"/>
            <a:r>
              <a:rPr lang="en-US" sz="3200" b="1" dirty="0" smtClean="0">
                <a:latin typeface="Arial"/>
                <a:cs typeface="Arial"/>
              </a:rPr>
              <a:t>No significant change of transcription in </a:t>
            </a:r>
            <a:r>
              <a:rPr lang="en-US" sz="3200" b="1" i="1" dirty="0" smtClean="0">
                <a:latin typeface="Arial"/>
                <a:cs typeface="Arial"/>
              </a:rPr>
              <a:t>repro8</a:t>
            </a:r>
            <a:r>
              <a:rPr lang="en-US" sz="3200" b="1" dirty="0" smtClean="0">
                <a:latin typeface="Arial"/>
                <a:cs typeface="Arial"/>
              </a:rPr>
              <a:t> mutant testes</a:t>
            </a:r>
            <a:endParaRPr lang="en-US" sz="3200" b="1" dirty="0">
              <a:latin typeface="Arial"/>
              <a:cs typeface="Arial"/>
            </a:endParaRPr>
          </a:p>
        </p:txBody>
      </p:sp>
      <p:graphicFrame>
        <p:nvGraphicFramePr>
          <p:cNvPr id="6" name="Chart 5"/>
          <p:cNvGraphicFramePr>
            <a:graphicFrameLocks/>
          </p:cNvGraphicFramePr>
          <p:nvPr>
            <p:extLst>
              <p:ext uri="{D42A27DB-BD31-4B8C-83A1-F6EECF244321}">
                <p14:modId xmlns:p14="http://schemas.microsoft.com/office/powerpoint/2010/main" val="4036659720"/>
              </p:ext>
            </p:extLst>
          </p:nvPr>
        </p:nvGraphicFramePr>
        <p:xfrm>
          <a:off x="2023367" y="3763872"/>
          <a:ext cx="54864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7057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749834144"/>
              </p:ext>
            </p:extLst>
          </p:nvPr>
        </p:nvGraphicFramePr>
        <p:xfrm>
          <a:off x="1661726" y="2278503"/>
          <a:ext cx="54737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372279" y="1208811"/>
            <a:ext cx="7019870" cy="369332"/>
          </a:xfrm>
          <a:prstGeom prst="rect">
            <a:avLst/>
          </a:prstGeom>
          <a:noFill/>
        </p:spPr>
        <p:txBody>
          <a:bodyPr wrap="none" rtlCol="0">
            <a:spAutoFit/>
          </a:bodyPr>
          <a:lstStyle/>
          <a:p>
            <a:r>
              <a:rPr lang="en-US" dirty="0" smtClean="0"/>
              <a:t>Hspa2 transcript shifts from heavy to light </a:t>
            </a:r>
            <a:r>
              <a:rPr lang="en-US" dirty="0" err="1" smtClean="0"/>
              <a:t>polysome</a:t>
            </a:r>
            <a:r>
              <a:rPr lang="en-US" dirty="0" smtClean="0"/>
              <a:t> in Repro8 MT testes </a:t>
            </a:r>
            <a:endParaRPr lang="en-US" dirty="0"/>
          </a:p>
        </p:txBody>
      </p:sp>
    </p:spTree>
    <p:extLst>
      <p:ext uri="{BB962C8B-B14F-4D97-AF65-F5344CB8AC3E}">
        <p14:creationId xmlns:p14="http://schemas.microsoft.com/office/powerpoint/2010/main" val="192700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4614</TotalTime>
  <Words>593</Words>
  <Application>Microsoft Macintosh PowerPoint</Application>
  <PresentationFormat>On-screen Show (4:3)</PresentationFormat>
  <Paragraphs>71</Paragraphs>
  <Slides>7</Slides>
  <Notes>5</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Dynamics of global protein synthesis in vitro is similar in repro8 mutants and heterozygote littermate controls  </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Fengyun Sun</dc:creator>
  <cp:lastModifiedBy>Xulong Wang</cp:lastModifiedBy>
  <cp:revision>3</cp:revision>
  <dcterms:created xsi:type="dcterms:W3CDTF">2015-04-07T14:11:38Z</dcterms:created>
  <dcterms:modified xsi:type="dcterms:W3CDTF">2015-04-10T20:18:27Z</dcterms:modified>
</cp:coreProperties>
</file>